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256" r:id="rId5"/>
    <p:sldId id="504" r:id="rId6"/>
    <p:sldId id="480" r:id="rId7"/>
    <p:sldId id="449" r:id="rId8"/>
    <p:sldId id="479" r:id="rId9"/>
    <p:sldId id="501" r:id="rId10"/>
    <p:sldId id="316" r:id="rId11"/>
    <p:sldId id="400" r:id="rId12"/>
    <p:sldId id="470" r:id="rId13"/>
    <p:sldId id="478" r:id="rId14"/>
    <p:sldId id="469" r:id="rId15"/>
    <p:sldId id="474" r:id="rId16"/>
    <p:sldId id="489" r:id="rId17"/>
    <p:sldId id="503" r:id="rId18"/>
    <p:sldId id="507" r:id="rId19"/>
    <p:sldId id="471" r:id="rId20"/>
    <p:sldId id="486" r:id="rId21"/>
    <p:sldId id="492" r:id="rId22"/>
    <p:sldId id="493" r:id="rId23"/>
    <p:sldId id="494" r:id="rId24"/>
    <p:sldId id="495" r:id="rId25"/>
    <p:sldId id="496" r:id="rId26"/>
    <p:sldId id="497" r:id="rId27"/>
    <p:sldId id="498" r:id="rId28"/>
    <p:sldId id="499" r:id="rId29"/>
    <p:sldId id="476" r:id="rId30"/>
    <p:sldId id="506" r:id="rId31"/>
    <p:sldId id="439" r:id="rId32"/>
    <p:sldId id="488" r:id="rId33"/>
    <p:sldId id="358" r:id="rId34"/>
    <p:sldId id="429" r:id="rId35"/>
    <p:sldId id="500" r:id="rId36"/>
    <p:sldId id="467" r:id="rId37"/>
  </p:sldIdLst>
  <p:sldSz cx="9144000" cy="6858000" type="screen4x3"/>
  <p:notesSz cx="7099300" cy="9385300"/>
  <p:defaultTextStyle>
    <a:defPPr>
      <a:defRPr lang="en-US"/>
    </a:defPPr>
    <a:lvl1pPr algn="l" rtl="0" fontAlgn="base">
      <a:spcBef>
        <a:spcPct val="0"/>
      </a:spcBef>
      <a:spcAft>
        <a:spcPct val="0"/>
      </a:spcAft>
      <a:defRPr i="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i="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i="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i="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i="1" kern="1200">
        <a:solidFill>
          <a:schemeClr val="tx1"/>
        </a:solidFill>
        <a:latin typeface="Arial" pitchFamily="34" charset="0"/>
        <a:ea typeface="ＭＳ Ｐゴシック" pitchFamily="34" charset="-128"/>
        <a:cs typeface="+mn-cs"/>
      </a:defRPr>
    </a:lvl5pPr>
    <a:lvl6pPr marL="2286000" algn="l" defTabSz="914400" rtl="0" eaLnBrk="1" latinLnBrk="0" hangingPunct="1">
      <a:defRPr i="1" kern="1200">
        <a:solidFill>
          <a:schemeClr val="tx1"/>
        </a:solidFill>
        <a:latin typeface="Arial" pitchFamily="34" charset="0"/>
        <a:ea typeface="ＭＳ Ｐゴシック" pitchFamily="34" charset="-128"/>
        <a:cs typeface="+mn-cs"/>
      </a:defRPr>
    </a:lvl6pPr>
    <a:lvl7pPr marL="2743200" algn="l" defTabSz="914400" rtl="0" eaLnBrk="1" latinLnBrk="0" hangingPunct="1">
      <a:defRPr i="1" kern="1200">
        <a:solidFill>
          <a:schemeClr val="tx1"/>
        </a:solidFill>
        <a:latin typeface="Arial" pitchFamily="34" charset="0"/>
        <a:ea typeface="ＭＳ Ｐゴシック" pitchFamily="34" charset="-128"/>
        <a:cs typeface="+mn-cs"/>
      </a:defRPr>
    </a:lvl7pPr>
    <a:lvl8pPr marL="3200400" algn="l" defTabSz="914400" rtl="0" eaLnBrk="1" latinLnBrk="0" hangingPunct="1">
      <a:defRPr i="1" kern="1200">
        <a:solidFill>
          <a:schemeClr val="tx1"/>
        </a:solidFill>
        <a:latin typeface="Arial" pitchFamily="34" charset="0"/>
        <a:ea typeface="ＭＳ Ｐゴシック" pitchFamily="34" charset="-128"/>
        <a:cs typeface="+mn-cs"/>
      </a:defRPr>
    </a:lvl8pPr>
    <a:lvl9pPr marL="3657600" algn="l" defTabSz="914400" rtl="0" eaLnBrk="1" latinLnBrk="0" hangingPunct="1">
      <a:defRPr i="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6"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191" autoAdjust="0"/>
    <p:restoredTop sz="94660"/>
  </p:normalViewPr>
  <p:slideViewPr>
    <p:cSldViewPr>
      <p:cViewPr varScale="1">
        <p:scale>
          <a:sx n="87" d="100"/>
          <a:sy n="87" d="100"/>
        </p:scale>
        <p:origin x="1798" y="46"/>
      </p:cViewPr>
      <p:guideLst>
        <p:guide orient="horz" pos="2160"/>
        <p:guide pos="2880"/>
      </p:guideLst>
    </p:cSldViewPr>
  </p:slideViewPr>
  <p:outlineViewPr>
    <p:cViewPr>
      <p:scale>
        <a:sx n="33" d="100"/>
        <a:sy n="33" d="100"/>
      </p:scale>
      <p:origin x="0" y="283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48" y="-102"/>
      </p:cViewPr>
      <p:guideLst>
        <p:guide orient="horz" pos="2956"/>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6787" cy="469741"/>
          </a:xfrm>
          <a:prstGeom prst="rect">
            <a:avLst/>
          </a:prstGeom>
          <a:noFill/>
          <a:ln w="9525">
            <a:noFill/>
            <a:miter lim="800000"/>
            <a:headEnd/>
            <a:tailEnd/>
          </a:ln>
          <a:effectLst/>
        </p:spPr>
        <p:txBody>
          <a:bodyPr vert="horz" wrap="square" lIns="92427" tIns="46214" rIns="92427" bIns="46214" numCol="1" anchor="t" anchorCtr="0" compatLnSpc="1">
            <a:prstTxWarp prst="textNoShape">
              <a:avLst/>
            </a:prstTxWarp>
          </a:bodyPr>
          <a:lstStyle>
            <a:lvl1pPr>
              <a:defRPr sz="1200" i="0">
                <a:latin typeface="Arial" charset="0"/>
                <a:ea typeface="+mn-ea"/>
                <a:cs typeface="Arial" charset="0"/>
              </a:defRPr>
            </a:lvl1pPr>
          </a:lstStyle>
          <a:p>
            <a:pPr>
              <a:defRPr/>
            </a:pPr>
            <a:endParaRPr lang="en-US" dirty="0"/>
          </a:p>
        </p:txBody>
      </p:sp>
      <p:sp>
        <p:nvSpPr>
          <p:cNvPr id="17411" name="Rectangle 3"/>
          <p:cNvSpPr>
            <a:spLocks noGrp="1" noChangeArrowheads="1"/>
          </p:cNvSpPr>
          <p:nvPr>
            <p:ph type="dt" sz="quarter" idx="1"/>
          </p:nvPr>
        </p:nvSpPr>
        <p:spPr bwMode="auto">
          <a:xfrm>
            <a:off x="4020927" y="0"/>
            <a:ext cx="3076787" cy="469741"/>
          </a:xfrm>
          <a:prstGeom prst="rect">
            <a:avLst/>
          </a:prstGeom>
          <a:noFill/>
          <a:ln w="9525">
            <a:noFill/>
            <a:miter lim="800000"/>
            <a:headEnd/>
            <a:tailEnd/>
          </a:ln>
          <a:effectLst/>
        </p:spPr>
        <p:txBody>
          <a:bodyPr vert="horz" wrap="square" lIns="92427" tIns="46214" rIns="92427" bIns="46214" numCol="1" anchor="t" anchorCtr="0" compatLnSpc="1">
            <a:prstTxWarp prst="textNoShape">
              <a:avLst/>
            </a:prstTxWarp>
          </a:bodyPr>
          <a:lstStyle>
            <a:lvl1pPr algn="r">
              <a:defRPr sz="1200" i="0">
                <a:latin typeface="Arial" charset="0"/>
                <a:ea typeface="+mn-ea"/>
                <a:cs typeface="Arial" charset="0"/>
              </a:defRPr>
            </a:lvl1pPr>
          </a:lstStyle>
          <a:p>
            <a:pPr>
              <a:defRPr/>
            </a:pPr>
            <a:endParaRPr lang="en-US" dirty="0"/>
          </a:p>
        </p:txBody>
      </p:sp>
      <p:sp>
        <p:nvSpPr>
          <p:cNvPr id="17412" name="Rectangle 4"/>
          <p:cNvSpPr>
            <a:spLocks noGrp="1" noChangeArrowheads="1"/>
          </p:cNvSpPr>
          <p:nvPr>
            <p:ph type="ftr" sz="quarter" idx="2"/>
          </p:nvPr>
        </p:nvSpPr>
        <p:spPr bwMode="auto">
          <a:xfrm>
            <a:off x="0" y="8913972"/>
            <a:ext cx="3076787" cy="469741"/>
          </a:xfrm>
          <a:prstGeom prst="rect">
            <a:avLst/>
          </a:prstGeom>
          <a:noFill/>
          <a:ln w="9525">
            <a:noFill/>
            <a:miter lim="800000"/>
            <a:headEnd/>
            <a:tailEnd/>
          </a:ln>
          <a:effectLst/>
        </p:spPr>
        <p:txBody>
          <a:bodyPr vert="horz" wrap="square" lIns="92427" tIns="46214" rIns="92427" bIns="46214" numCol="1" anchor="b" anchorCtr="0" compatLnSpc="1">
            <a:prstTxWarp prst="textNoShape">
              <a:avLst/>
            </a:prstTxWarp>
          </a:bodyPr>
          <a:lstStyle>
            <a:lvl1pPr>
              <a:defRPr sz="1200" i="0">
                <a:latin typeface="Arial" charset="0"/>
                <a:ea typeface="+mn-ea"/>
                <a:cs typeface="Arial" charset="0"/>
              </a:defRPr>
            </a:lvl1pPr>
          </a:lstStyle>
          <a:p>
            <a:pPr>
              <a:defRPr/>
            </a:pPr>
            <a:endParaRPr lang="en-US" dirty="0"/>
          </a:p>
        </p:txBody>
      </p:sp>
      <p:sp>
        <p:nvSpPr>
          <p:cNvPr id="17413" name="Rectangle 5"/>
          <p:cNvSpPr>
            <a:spLocks noGrp="1" noChangeArrowheads="1"/>
          </p:cNvSpPr>
          <p:nvPr>
            <p:ph type="sldNum" sz="quarter" idx="3"/>
          </p:nvPr>
        </p:nvSpPr>
        <p:spPr bwMode="auto">
          <a:xfrm>
            <a:off x="4020927" y="8913972"/>
            <a:ext cx="3076787" cy="469741"/>
          </a:xfrm>
          <a:prstGeom prst="rect">
            <a:avLst/>
          </a:prstGeom>
          <a:noFill/>
          <a:ln w="9525">
            <a:noFill/>
            <a:miter lim="800000"/>
            <a:headEnd/>
            <a:tailEnd/>
          </a:ln>
          <a:effectLst/>
        </p:spPr>
        <p:txBody>
          <a:bodyPr vert="horz" wrap="square" lIns="92427" tIns="46214" rIns="92427" bIns="46214" numCol="1" anchor="b" anchorCtr="0" compatLnSpc="1">
            <a:prstTxWarp prst="textNoShape">
              <a:avLst/>
            </a:prstTxWarp>
          </a:bodyPr>
          <a:lstStyle>
            <a:lvl1pPr algn="r">
              <a:defRPr sz="1200" i="0">
                <a:cs typeface="Arial" pitchFamily="34" charset="0"/>
              </a:defRPr>
            </a:lvl1pPr>
          </a:lstStyle>
          <a:p>
            <a:pPr>
              <a:defRPr/>
            </a:pPr>
            <a:fld id="{1ADAACD8-22CF-49B2-97DA-788FD4B746F8}"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76787" cy="469741"/>
          </a:xfrm>
          <a:prstGeom prst="rect">
            <a:avLst/>
          </a:prstGeom>
          <a:noFill/>
          <a:ln w="9525">
            <a:noFill/>
            <a:miter lim="800000"/>
            <a:headEnd/>
            <a:tailEnd/>
          </a:ln>
          <a:effectLst/>
        </p:spPr>
        <p:txBody>
          <a:bodyPr vert="horz" wrap="square" lIns="92427" tIns="46214" rIns="92427" bIns="46214" numCol="1" anchor="t" anchorCtr="0" compatLnSpc="1">
            <a:prstTxWarp prst="textNoShape">
              <a:avLst/>
            </a:prstTxWarp>
          </a:bodyPr>
          <a:lstStyle>
            <a:lvl1pPr>
              <a:defRPr sz="1200" i="0">
                <a:latin typeface="Arial" charset="0"/>
                <a:ea typeface="+mn-ea"/>
                <a:cs typeface="Arial" charset="0"/>
              </a:defRPr>
            </a:lvl1pPr>
          </a:lstStyle>
          <a:p>
            <a:pPr>
              <a:defRPr/>
            </a:pPr>
            <a:endParaRPr lang="en-US" dirty="0"/>
          </a:p>
        </p:txBody>
      </p:sp>
      <p:sp>
        <p:nvSpPr>
          <p:cNvPr id="23555" name="Rectangle 3"/>
          <p:cNvSpPr>
            <a:spLocks noGrp="1" noChangeArrowheads="1"/>
          </p:cNvSpPr>
          <p:nvPr>
            <p:ph type="dt" idx="1"/>
          </p:nvPr>
        </p:nvSpPr>
        <p:spPr bwMode="auto">
          <a:xfrm>
            <a:off x="4020927" y="0"/>
            <a:ext cx="3076787" cy="469741"/>
          </a:xfrm>
          <a:prstGeom prst="rect">
            <a:avLst/>
          </a:prstGeom>
          <a:noFill/>
          <a:ln w="9525">
            <a:noFill/>
            <a:miter lim="800000"/>
            <a:headEnd/>
            <a:tailEnd/>
          </a:ln>
          <a:effectLst/>
        </p:spPr>
        <p:txBody>
          <a:bodyPr vert="horz" wrap="square" lIns="92427" tIns="46214" rIns="92427" bIns="46214" numCol="1" anchor="t" anchorCtr="0" compatLnSpc="1">
            <a:prstTxWarp prst="textNoShape">
              <a:avLst/>
            </a:prstTxWarp>
          </a:bodyPr>
          <a:lstStyle>
            <a:lvl1pPr algn="r">
              <a:defRPr sz="1200" i="0">
                <a:latin typeface="Arial" charset="0"/>
                <a:ea typeface="+mn-ea"/>
                <a:cs typeface="Arial" charset="0"/>
              </a:defRPr>
            </a:lvl1pPr>
          </a:lstStyle>
          <a:p>
            <a:pPr>
              <a:defRPr/>
            </a:pPr>
            <a:endParaRPr lang="en-US" dirty="0"/>
          </a:p>
        </p:txBody>
      </p:sp>
      <p:sp>
        <p:nvSpPr>
          <p:cNvPr id="23556" name="Rectangle 4"/>
          <p:cNvSpPr>
            <a:spLocks noGrp="1" noRot="1" noChangeAspect="1" noChangeArrowheads="1" noTextEdit="1"/>
          </p:cNvSpPr>
          <p:nvPr>
            <p:ph type="sldImg" idx="2"/>
          </p:nvPr>
        </p:nvSpPr>
        <p:spPr bwMode="auto">
          <a:xfrm>
            <a:off x="1203325" y="703263"/>
            <a:ext cx="4692650" cy="3519487"/>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10882" y="4459367"/>
            <a:ext cx="5677536" cy="4222909"/>
          </a:xfrm>
          <a:prstGeom prst="rect">
            <a:avLst/>
          </a:prstGeom>
          <a:noFill/>
          <a:ln w="9525">
            <a:noFill/>
            <a:miter lim="800000"/>
            <a:headEnd/>
            <a:tailEnd/>
          </a:ln>
          <a:effectLst/>
        </p:spPr>
        <p:txBody>
          <a:bodyPr vert="horz" wrap="square" lIns="92427" tIns="46214" rIns="92427" bIns="462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913972"/>
            <a:ext cx="3076787" cy="469741"/>
          </a:xfrm>
          <a:prstGeom prst="rect">
            <a:avLst/>
          </a:prstGeom>
          <a:noFill/>
          <a:ln w="9525">
            <a:noFill/>
            <a:miter lim="800000"/>
            <a:headEnd/>
            <a:tailEnd/>
          </a:ln>
          <a:effectLst/>
        </p:spPr>
        <p:txBody>
          <a:bodyPr vert="horz" wrap="square" lIns="92427" tIns="46214" rIns="92427" bIns="46214" numCol="1" anchor="b" anchorCtr="0" compatLnSpc="1">
            <a:prstTxWarp prst="textNoShape">
              <a:avLst/>
            </a:prstTxWarp>
          </a:bodyPr>
          <a:lstStyle>
            <a:lvl1pPr>
              <a:defRPr sz="1200" i="0">
                <a:latin typeface="Arial" charset="0"/>
                <a:ea typeface="+mn-ea"/>
                <a:cs typeface="Arial" charset="0"/>
              </a:defRPr>
            </a:lvl1pPr>
          </a:lstStyle>
          <a:p>
            <a:pPr>
              <a:defRPr/>
            </a:pPr>
            <a:endParaRPr lang="en-US" dirty="0"/>
          </a:p>
        </p:txBody>
      </p:sp>
      <p:sp>
        <p:nvSpPr>
          <p:cNvPr id="23559" name="Rectangle 7"/>
          <p:cNvSpPr>
            <a:spLocks noGrp="1" noChangeArrowheads="1"/>
          </p:cNvSpPr>
          <p:nvPr>
            <p:ph type="sldNum" sz="quarter" idx="5"/>
          </p:nvPr>
        </p:nvSpPr>
        <p:spPr bwMode="auto">
          <a:xfrm>
            <a:off x="4020927" y="8913972"/>
            <a:ext cx="3076787" cy="469741"/>
          </a:xfrm>
          <a:prstGeom prst="rect">
            <a:avLst/>
          </a:prstGeom>
          <a:noFill/>
          <a:ln w="9525">
            <a:noFill/>
            <a:miter lim="800000"/>
            <a:headEnd/>
            <a:tailEnd/>
          </a:ln>
          <a:effectLst/>
        </p:spPr>
        <p:txBody>
          <a:bodyPr vert="horz" wrap="square" lIns="92427" tIns="46214" rIns="92427" bIns="46214" numCol="1" anchor="b" anchorCtr="0" compatLnSpc="1">
            <a:prstTxWarp prst="textNoShape">
              <a:avLst/>
            </a:prstTxWarp>
          </a:bodyPr>
          <a:lstStyle>
            <a:lvl1pPr algn="r">
              <a:defRPr sz="1200" i="0">
                <a:cs typeface="Arial" pitchFamily="34" charset="0"/>
              </a:defRPr>
            </a:lvl1pPr>
          </a:lstStyle>
          <a:p>
            <a:pPr>
              <a:defRPr/>
            </a:pPr>
            <a:fld id="{DE493752-1E69-482C-A0F3-7B0CEAB9CFB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B6196F4-671B-40C9-A9DB-5B7B46C8CA3E}" type="slidenum">
              <a:rPr lang="en-US" smtClean="0"/>
              <a:pPr/>
              <a:t>1</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z="1800" b="1" dirty="0">
              <a:latin typeface="Arial" pitchFamily="34" charset="0"/>
              <a:ea typeface="ＭＳ Ｐゴシック" pitchFamily="34" charset="-128"/>
              <a:cs typeface="Arial" pitchFamily="34" charset="0"/>
            </a:endParaRPr>
          </a:p>
          <a:p>
            <a:pPr eaLnBrk="1" hangingPunct="1"/>
            <a:endParaRPr lang="en-US" sz="1800" b="1" dirty="0">
              <a:latin typeface="Arial" pitchFamily="34" charset="0"/>
              <a:ea typeface="ＭＳ Ｐゴシック" pitchFamily="34" charset="-128"/>
              <a:cs typeface="Arial" pitchFamily="34" charset="0"/>
            </a:endParaRPr>
          </a:p>
          <a:p>
            <a:pPr eaLnBrk="1" hangingPunct="1"/>
            <a:endParaRPr lang="en-US" sz="1800" b="1" dirty="0">
              <a:latin typeface="Arial" pitchFamily="34" charset="0"/>
              <a:ea typeface="ＭＳ Ｐゴシック" pitchFamily="34" charset="-128"/>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493752-1E69-482C-A0F3-7B0CEAB9CFB8}" type="slidenum">
              <a:rPr lang="en-US" smtClean="0"/>
              <a:pPr>
                <a:defRPr/>
              </a:pPr>
              <a:t>26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34820" name="Slide Number Placeholder 3"/>
          <p:cNvSpPr>
            <a:spLocks noGrp="1"/>
          </p:cNvSpPr>
          <p:nvPr>
            <p:ph type="sldNum" sz="quarter" idx="5"/>
          </p:nvPr>
        </p:nvSpPr>
        <p:spPr>
          <a:noFill/>
        </p:spPr>
        <p:txBody>
          <a:bodyPr/>
          <a:lstStyle/>
          <a:p>
            <a:fld id="{489F8469-3C44-484D-8D18-03C809A29C23}" type="slidenum">
              <a:rPr lang="en-US" smtClean="0"/>
              <a:pPr/>
              <a:t>28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defTabSz="914034">
              <a:defRPr/>
            </a:pPr>
            <a:endParaRPr lang="en-US" dirty="0">
              <a:latin typeface="Arial" pitchFamily="34" charset="0"/>
              <a:ea typeface="ＭＳ Ｐゴシック" pitchFamily="34" charset="-128"/>
              <a:cs typeface="Arial" pitchFamily="34" charset="0"/>
            </a:endParaRPr>
          </a:p>
        </p:txBody>
      </p:sp>
      <p:sp>
        <p:nvSpPr>
          <p:cNvPr id="32772" name="Slide Number Placeholder 3"/>
          <p:cNvSpPr>
            <a:spLocks noGrp="1"/>
          </p:cNvSpPr>
          <p:nvPr>
            <p:ph type="sldNum" sz="quarter" idx="5"/>
          </p:nvPr>
        </p:nvSpPr>
        <p:spPr>
          <a:noFill/>
        </p:spPr>
        <p:txBody>
          <a:bodyPr/>
          <a:lstStyle/>
          <a:p>
            <a:fld id="{C72C7E7D-AFDC-4929-960F-FCA6463DA566}" type="slidenum">
              <a:rPr lang="en-US" smtClean="0"/>
              <a:pPr/>
              <a:t>30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35844" name="Slide Number Placeholder 3"/>
          <p:cNvSpPr>
            <a:spLocks noGrp="1"/>
          </p:cNvSpPr>
          <p:nvPr>
            <p:ph type="sldNum" sz="quarter" idx="5"/>
          </p:nvPr>
        </p:nvSpPr>
        <p:spPr>
          <a:noFill/>
        </p:spPr>
        <p:txBody>
          <a:bodyPr/>
          <a:lstStyle/>
          <a:p>
            <a:fld id="{3548BB65-844D-4160-9A5E-E139EEEF311B}" type="slidenum">
              <a:rPr lang="en-US" smtClean="0"/>
              <a:pPr/>
              <a:t>31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37892" name="Slide Number Placeholder 3"/>
          <p:cNvSpPr>
            <a:spLocks noGrp="1"/>
          </p:cNvSpPr>
          <p:nvPr>
            <p:ph type="sldNum" sz="quarter" idx="5"/>
          </p:nvPr>
        </p:nvSpPr>
        <p:spPr>
          <a:noFill/>
        </p:spPr>
        <p:txBody>
          <a:bodyPr/>
          <a:lstStyle/>
          <a:p>
            <a:fld id="{7F402360-1591-43E2-996D-AFE0AD3EC356}" type="slidenum">
              <a:rPr lang="en-US" smtClean="0"/>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25604" name="Slide Number Placeholder 3"/>
          <p:cNvSpPr>
            <a:spLocks noGrp="1"/>
          </p:cNvSpPr>
          <p:nvPr>
            <p:ph type="sldNum" sz="quarter" idx="5"/>
          </p:nvPr>
        </p:nvSpPr>
        <p:spPr>
          <a:noFill/>
        </p:spPr>
        <p:txBody>
          <a:bodyPr/>
          <a:lstStyle/>
          <a:p>
            <a:fld id="{CAB268CB-AE5F-4024-A74F-99CDE1EE8255}"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26628" name="Slide Number Placeholder 3"/>
          <p:cNvSpPr>
            <a:spLocks noGrp="1"/>
          </p:cNvSpPr>
          <p:nvPr>
            <p:ph type="sldNum" sz="quarter" idx="5"/>
          </p:nvPr>
        </p:nvSpPr>
        <p:spPr>
          <a:noFill/>
        </p:spPr>
        <p:txBody>
          <a:bodyPr/>
          <a:lstStyle/>
          <a:p>
            <a:fld id="{9DAB14E1-8028-46D9-A35B-93C9416F530B}"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28676" name="Slide Number Placeholder 3"/>
          <p:cNvSpPr>
            <a:spLocks noGrp="1"/>
          </p:cNvSpPr>
          <p:nvPr>
            <p:ph type="sldNum" sz="quarter" idx="5"/>
          </p:nvPr>
        </p:nvSpPr>
        <p:spPr>
          <a:noFill/>
        </p:spPr>
        <p:txBody>
          <a:bodyPr/>
          <a:lstStyle/>
          <a:p>
            <a:fld id="{71DA6AD8-1C6B-4988-8AA8-8C1ECAB6DCE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20927" y="8913972"/>
            <a:ext cx="3076787" cy="469741"/>
          </a:xfrm>
          <a:prstGeom prst="rect">
            <a:avLst/>
          </a:prstGeom>
          <a:noFill/>
          <a:ln w="9525">
            <a:noFill/>
            <a:miter lim="800000"/>
            <a:headEnd/>
            <a:tailEnd/>
          </a:ln>
        </p:spPr>
        <p:txBody>
          <a:bodyPr lIns="92427" tIns="46214" rIns="92427" bIns="46214" anchor="b"/>
          <a:lstStyle/>
          <a:p>
            <a:pPr algn="r"/>
            <a:fld id="{96957B77-06C3-4893-B90C-3505439F32CB}" type="slidenum">
              <a:rPr lang="en-US" sz="1200" i="0"/>
              <a:pPr algn="r"/>
              <a:t>7</a:t>
            </a:fld>
            <a:endParaRPr lang="en-US" sz="1200" i="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pitchFamily="34" charset="-128"/>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pitchFamily="34" charset="-128"/>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31748" name="Slide Number Placeholder 3"/>
          <p:cNvSpPr>
            <a:spLocks noGrp="1"/>
          </p:cNvSpPr>
          <p:nvPr>
            <p:ph type="sldNum" sz="quarter" idx="5"/>
          </p:nvPr>
        </p:nvSpPr>
        <p:spPr>
          <a:noFill/>
        </p:spPr>
        <p:txBody>
          <a:bodyPr/>
          <a:lstStyle/>
          <a:p>
            <a:fld id="{CF9C1F06-A4F9-4821-A9B7-3CD819004B4D}"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cs typeface="Arial" pitchFamily="34" charset="0"/>
            </a:endParaRPr>
          </a:p>
        </p:txBody>
      </p:sp>
      <p:sp>
        <p:nvSpPr>
          <p:cNvPr id="27652" name="Slide Number Placeholder 3"/>
          <p:cNvSpPr>
            <a:spLocks noGrp="1"/>
          </p:cNvSpPr>
          <p:nvPr>
            <p:ph type="sldNum" sz="quarter" idx="5"/>
          </p:nvPr>
        </p:nvSpPr>
        <p:spPr>
          <a:noFill/>
        </p:spPr>
        <p:txBody>
          <a:bodyPr/>
          <a:lstStyle/>
          <a:p>
            <a:fld id="{57ECB29B-629B-4430-B9B3-1AF0061AEA7B}"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20927" y="8913972"/>
            <a:ext cx="3076787" cy="469741"/>
          </a:xfrm>
          <a:prstGeom prst="rect">
            <a:avLst/>
          </a:prstGeom>
          <a:noFill/>
          <a:ln w="9525">
            <a:noFill/>
            <a:miter lim="800000"/>
            <a:headEnd/>
            <a:tailEnd/>
          </a:ln>
        </p:spPr>
        <p:txBody>
          <a:bodyPr lIns="92427" tIns="46214" rIns="92427" bIns="46214" anchor="b"/>
          <a:lstStyle/>
          <a:p>
            <a:pPr algn="r"/>
            <a:fld id="{96957B77-06C3-4893-B90C-3505439F32CB}" type="slidenum">
              <a:rPr lang="en-US" sz="1200" i="0"/>
              <a:pPr algn="r"/>
              <a:t>17</a:t>
            </a:fld>
            <a:endParaRPr lang="en-US" sz="1200" i="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pitchFamily="34" charset="-128"/>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9" descr="CoverPageYellow2.gif"/>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a:spLocks noChangeArrowheads="1"/>
          </p:cNvSpPr>
          <p:nvPr userDrawn="1"/>
        </p:nvSpPr>
        <p:spPr bwMode="auto">
          <a:xfrm>
            <a:off x="5791200" y="6324600"/>
            <a:ext cx="3200400" cy="304800"/>
          </a:xfrm>
          <a:prstGeom prst="rect">
            <a:avLst/>
          </a:prstGeom>
          <a:noFill/>
          <a:ln w="9525">
            <a:noFill/>
            <a:miter lim="800000"/>
            <a:headEnd/>
            <a:tailEnd/>
          </a:ln>
          <a:effectLst/>
        </p:spPr>
        <p:txBody>
          <a:bodyPr>
            <a:spAutoFit/>
          </a:bodyPr>
          <a:lstStyle>
            <a:lvl1pPr eaLnBrk="0" hangingPunct="0">
              <a:defRPr i="1">
                <a:solidFill>
                  <a:schemeClr val="tx1"/>
                </a:solidFill>
                <a:latin typeface="Arial" pitchFamily="34" charset="0"/>
                <a:cs typeface="Arial" pitchFamily="34" charset="0"/>
              </a:defRPr>
            </a:lvl1pPr>
            <a:lvl2pPr marL="742950" indent="-285750" eaLnBrk="0" hangingPunct="0">
              <a:defRPr i="1">
                <a:solidFill>
                  <a:schemeClr val="tx1"/>
                </a:solidFill>
                <a:latin typeface="Arial" pitchFamily="34" charset="0"/>
                <a:cs typeface="Arial" pitchFamily="34" charset="0"/>
              </a:defRPr>
            </a:lvl2pPr>
            <a:lvl3pPr marL="1143000" indent="-228600" eaLnBrk="0" hangingPunct="0">
              <a:defRPr i="1">
                <a:solidFill>
                  <a:schemeClr val="tx1"/>
                </a:solidFill>
                <a:latin typeface="Arial" pitchFamily="34" charset="0"/>
                <a:cs typeface="Arial" pitchFamily="34" charset="0"/>
              </a:defRPr>
            </a:lvl3pPr>
            <a:lvl4pPr marL="1600200" indent="-228600" eaLnBrk="0" hangingPunct="0">
              <a:defRPr i="1">
                <a:solidFill>
                  <a:schemeClr val="tx1"/>
                </a:solidFill>
                <a:latin typeface="Arial" pitchFamily="34" charset="0"/>
                <a:cs typeface="Arial" pitchFamily="34" charset="0"/>
              </a:defRPr>
            </a:lvl4pPr>
            <a:lvl5pPr marL="2057400" indent="-228600" eaLnBrk="0" hangingPunct="0">
              <a:defRPr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i="1">
                <a:solidFill>
                  <a:schemeClr val="tx1"/>
                </a:solidFill>
                <a:latin typeface="Arial" pitchFamily="34" charset="0"/>
                <a:cs typeface="Arial" pitchFamily="34" charset="0"/>
              </a:defRPr>
            </a:lvl9pPr>
          </a:lstStyle>
          <a:p>
            <a:pPr algn="ctr" eaLnBrk="1" hangingPunct="1">
              <a:defRPr/>
            </a:pPr>
            <a:r>
              <a:rPr lang="en-US" altLang="en-US" sz="1400" i="0" dirty="0">
                <a:ea typeface="+mn-ea"/>
              </a:rPr>
              <a:t>Grant Management Seminar</a:t>
            </a:r>
          </a:p>
        </p:txBody>
      </p:sp>
      <p:sp>
        <p:nvSpPr>
          <p:cNvPr id="68610" name="Rectangle 2"/>
          <p:cNvSpPr>
            <a:spLocks noGrp="1" noChangeArrowheads="1"/>
          </p:cNvSpPr>
          <p:nvPr>
            <p:ph type="ctrTitle"/>
          </p:nvPr>
        </p:nvSpPr>
        <p:spPr>
          <a:xfrm>
            <a:off x="685800" y="2130425"/>
            <a:ext cx="7772400" cy="1470025"/>
          </a:xfrm>
        </p:spPr>
        <p:txBody>
          <a:bodyPr/>
          <a:lstStyle>
            <a:lvl1pPr>
              <a:defRPr smtClean="0"/>
            </a:lvl1pPr>
          </a:lstStyle>
          <a:p>
            <a:pPr lvl="0"/>
            <a:r>
              <a:rPr lang="en-US" noProof="0"/>
              <a:t>Click to edit Master title style</a:t>
            </a:r>
          </a:p>
        </p:txBody>
      </p:sp>
      <p:sp>
        <p:nvSpPr>
          <p:cNvPr id="68611" name="Rectangle 3"/>
          <p:cNvSpPr>
            <a:spLocks noGrp="1" noChangeArrowheads="1"/>
          </p:cNvSpPr>
          <p:nvPr>
            <p:ph type="subTitle" idx="1"/>
          </p:nvPr>
        </p:nvSpPr>
        <p:spPr>
          <a:xfrm>
            <a:off x="1371600" y="3886200"/>
            <a:ext cx="6400800" cy="1752600"/>
          </a:xfrm>
        </p:spPr>
        <p:txBody>
          <a:bodyPr/>
          <a:lstStyle>
            <a:lvl1pPr marL="0" indent="0" algn="ctr">
              <a:defRPr smtClean="0"/>
            </a:lvl1pPr>
          </a:lstStyle>
          <a:p>
            <a:pPr lvl="0"/>
            <a:r>
              <a:rPr lang="en-US" noProof="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5EECE795-E025-4AF2-A73D-050231ECC0F2}" type="datetime1">
              <a:rPr lang="en-US"/>
              <a:pPr>
                <a:defRPr/>
              </a:pPr>
              <a:t>2/3/2023</a:t>
            </a:fld>
            <a:endParaRPr lang="en-US" dirty="0"/>
          </a:p>
        </p:txBody>
      </p:sp>
      <p:sp>
        <p:nvSpPr>
          <p:cNvPr id="7" name="Rectangle 6"/>
          <p:cNvSpPr>
            <a:spLocks noGrp="1" noChangeArrowheads="1"/>
          </p:cNvSpPr>
          <p:nvPr>
            <p:ph type="sldNum" sz="quarter" idx="11"/>
          </p:nvPr>
        </p:nvSpPr>
        <p:spPr/>
        <p:txBody>
          <a:bodyPr/>
          <a:lstStyle>
            <a:lvl1pPr>
              <a:defRPr/>
            </a:lvl1pPr>
          </a:lstStyle>
          <a:p>
            <a:pPr>
              <a:defRPr/>
            </a:pPr>
            <a:fld id="{344EFDE9-B99B-4A1F-9689-E125F7DAECF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E4CE828-4DF3-41DF-80A0-F8B18AF94632}" type="datetime1">
              <a:rPr lang="en-US"/>
              <a:pPr>
                <a:defRPr/>
              </a:pPr>
              <a:t>2/3/2023</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A2207985-7B1C-43D8-8EE0-B54CB350EB2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46AED9B-3274-4236-B14C-C4287F666432}" type="datetime1">
              <a:rPr lang="en-US"/>
              <a:pPr>
                <a:defRPr/>
              </a:pPr>
              <a:t>2/3/2023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1707F6F5-D880-4326-AB9A-05074C25B49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83C46C8-3E81-462C-A4FB-B50B69001781}" type="datetime1">
              <a:rPr lang="en-US"/>
              <a:pPr>
                <a:defRPr/>
              </a:pPr>
              <a:t>2/3/2023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D614E8C-538D-4179-8A25-83086B7552A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5A6B558D-E527-4B2B-BBE7-CDEF8DA00794}" type="datetime1">
              <a:rPr lang="en-US"/>
              <a:pPr>
                <a:defRPr/>
              </a:pPr>
              <a:t>2/3/2023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E07BF59-8BAD-4DE0-85B1-7E5D64260B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EA9EDB7-CFD7-49E6-8F8D-05446C7CCB3A}" type="datetime1">
              <a:rPr lang="en-US"/>
              <a:pPr>
                <a:defRPr/>
              </a:pPr>
              <a:t>2/3/2023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E441943-1E7F-47EE-9098-99140FF387B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82A0DF1-165A-46E6-9FDC-64B3A8ED0549}" type="datetime1">
              <a:rPr lang="en-US"/>
              <a:pPr>
                <a:defRPr/>
              </a:pPr>
              <a:t>2/3/2023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992E014-AEAF-4C24-84DA-473EA2F1C7C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A72A5D2-9307-4E8E-A209-A41C6C7E9443}" type="datetime1">
              <a:rPr lang="en-US"/>
              <a:pPr>
                <a:defRPr/>
              </a:pPr>
              <a:t>2/3/2023</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EDEA96D-EB51-47A7-BE73-91BD604F0C6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A1F105E-4044-48E8-A2DC-AF2DCBAB496B}" type="datetime1">
              <a:rPr lang="en-US"/>
              <a:pPr>
                <a:defRPr/>
              </a:pPr>
              <a:t>2/3/2023</a:t>
            </a:fld>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DB97F10D-B78D-40C4-9125-B2340850A50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CF12880-6F13-4FA7-8DB2-0CD46EE7247E}" type="datetime1">
              <a:rPr lang="en-US"/>
              <a:pPr>
                <a:defRPr/>
              </a:pPr>
              <a:t>2/3/2023</a:t>
            </a:fld>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879121AE-F8D8-4AE9-B2A6-CF87895955B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570B172-955F-47C9-BB51-890536877E3A}" type="datetime1">
              <a:rPr lang="en-US"/>
              <a:pPr>
                <a:defRPr/>
              </a:pPr>
              <a:t>2/3/2023</a:t>
            </a:fld>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DFD79A88-BF97-4DA3-A908-E22C17D3912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F0EB568-87D6-4B3E-A180-C5F665CA27CD}" type="datetime1">
              <a:rPr lang="en-US"/>
              <a:pPr>
                <a:defRPr/>
              </a:pPr>
              <a:t>2/3/2023</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B45550A1-2376-4938-8950-90112619E3A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CoverPageYellow1.gif"/>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vl1pPr>
          </a:lstStyle>
          <a:p>
            <a:pPr>
              <a:defRPr/>
            </a:pPr>
            <a:fld id="{FC5CC005-F4B6-450C-B976-EE73CCFAA745}" type="datetime1">
              <a:rPr lang="en-US"/>
              <a:pPr>
                <a:defRPr/>
              </a:pPr>
              <a:t>2/3/2023</a:t>
            </a:fld>
            <a:endParaRPr lang="en-US" dirty="0"/>
          </a:p>
        </p:txBody>
      </p:sp>
      <p:sp>
        <p:nvSpPr>
          <p:cNvPr id="1030" name="Rectangle 6"/>
          <p:cNvSpPr>
            <a:spLocks noGrp="1" noChangeArrowheads="1"/>
          </p:cNvSpPr>
          <p:nvPr>
            <p:ph type="sldNum" sz="quarter" idx="4"/>
          </p:nvPr>
        </p:nvSpPr>
        <p:spPr bwMode="auto">
          <a:xfrm>
            <a:off x="6553200" y="64770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vl1pPr>
          </a:lstStyle>
          <a:p>
            <a:pPr>
              <a:defRPr/>
            </a:pPr>
            <a:fld id="{80D16D46-D110-47A2-956D-D75BAF2CAE1F}" type="slidenum">
              <a:rPr lang="en-US"/>
              <a:pPr>
                <a:defRPr/>
              </a:pPr>
              <a:t>‹#›</a:t>
            </a:fld>
            <a:endParaRPr lang="en-US" dirty="0"/>
          </a:p>
        </p:txBody>
      </p:sp>
      <p:sp>
        <p:nvSpPr>
          <p:cNvPr id="1031" name="Text Box 8"/>
          <p:cNvSpPr txBox="1">
            <a:spLocks noChangeArrowheads="1"/>
          </p:cNvSpPr>
          <p:nvPr/>
        </p:nvSpPr>
        <p:spPr bwMode="auto">
          <a:xfrm>
            <a:off x="2828925" y="6302375"/>
            <a:ext cx="3352800" cy="366713"/>
          </a:xfrm>
          <a:prstGeom prst="rect">
            <a:avLst/>
          </a:prstGeom>
          <a:noFill/>
          <a:ln w="9525">
            <a:noFill/>
            <a:miter lim="800000"/>
            <a:headEnd/>
            <a:tailEnd/>
          </a:ln>
          <a:effec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defRPr/>
            </a:pPr>
            <a:endParaRPr lang="en-US" i="0" dirty="0">
              <a:ea typeface="+mn-ea"/>
            </a:endParaRPr>
          </a:p>
        </p:txBody>
      </p:sp>
      <p:sp>
        <p:nvSpPr>
          <p:cNvPr id="1032" name="Rectangle 9"/>
          <p:cNvSpPr>
            <a:spLocks noChangeArrowheads="1"/>
          </p:cNvSpPr>
          <p:nvPr/>
        </p:nvSpPr>
        <p:spPr bwMode="auto">
          <a:xfrm>
            <a:off x="5105400" y="6467475"/>
            <a:ext cx="3200400" cy="304800"/>
          </a:xfrm>
          <a:prstGeom prst="rect">
            <a:avLst/>
          </a:prstGeom>
          <a:noFill/>
          <a:ln w="9525">
            <a:noFill/>
            <a:miter lim="800000"/>
            <a:headEnd/>
            <a:tailEnd/>
          </a:ln>
          <a:effectLst/>
        </p:spPr>
        <p:txBody>
          <a:bodyPr>
            <a:spAutoFit/>
          </a:bodyPr>
          <a:lstStyle>
            <a:lvl1pPr eaLnBrk="0" hangingPunct="0">
              <a:defRPr i="1">
                <a:solidFill>
                  <a:schemeClr val="tx1"/>
                </a:solidFill>
                <a:latin typeface="Arial" pitchFamily="34" charset="0"/>
                <a:cs typeface="Arial" pitchFamily="34" charset="0"/>
              </a:defRPr>
            </a:lvl1pPr>
            <a:lvl2pPr marL="742950" indent="-285750" eaLnBrk="0" hangingPunct="0">
              <a:defRPr i="1">
                <a:solidFill>
                  <a:schemeClr val="tx1"/>
                </a:solidFill>
                <a:latin typeface="Arial" pitchFamily="34" charset="0"/>
                <a:cs typeface="Arial" pitchFamily="34" charset="0"/>
              </a:defRPr>
            </a:lvl2pPr>
            <a:lvl3pPr marL="1143000" indent="-228600" eaLnBrk="0" hangingPunct="0">
              <a:defRPr i="1">
                <a:solidFill>
                  <a:schemeClr val="tx1"/>
                </a:solidFill>
                <a:latin typeface="Arial" pitchFamily="34" charset="0"/>
                <a:cs typeface="Arial" pitchFamily="34" charset="0"/>
              </a:defRPr>
            </a:lvl3pPr>
            <a:lvl4pPr marL="1600200" indent="-228600" eaLnBrk="0" hangingPunct="0">
              <a:defRPr i="1">
                <a:solidFill>
                  <a:schemeClr val="tx1"/>
                </a:solidFill>
                <a:latin typeface="Arial" pitchFamily="34" charset="0"/>
                <a:cs typeface="Arial" pitchFamily="34" charset="0"/>
              </a:defRPr>
            </a:lvl4pPr>
            <a:lvl5pPr marL="2057400" indent="-228600" eaLnBrk="0" hangingPunct="0">
              <a:defRPr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i="1">
                <a:solidFill>
                  <a:schemeClr val="tx1"/>
                </a:solidFill>
                <a:latin typeface="Arial" pitchFamily="34" charset="0"/>
                <a:cs typeface="Arial" pitchFamily="34" charset="0"/>
              </a:defRPr>
            </a:lvl9pPr>
          </a:lstStyle>
          <a:p>
            <a:pPr algn="ctr" eaLnBrk="1" hangingPunct="1">
              <a:defRPr/>
            </a:pPr>
            <a:r>
              <a:rPr lang="en-US" altLang="en-US" sz="1400" i="0" dirty="0">
                <a:ea typeface="+mn-ea"/>
              </a:rPr>
              <a:t>Grant Management Seminar</a:t>
            </a:r>
          </a:p>
        </p:txBody>
      </p:sp>
    </p:spTree>
  </p:cSld>
  <p:clrMap bg1="lt1" tx1="dk1" bg2="lt2" tx2="dk2" accent1="accent1" accent2="accent2" accent3="accent3" accent4="accent4" accent5="accent5" accent6="accent6" hlink="hlink" folHlink="folHlink"/>
  <p:sldLayoutIdLst>
    <p:sldLayoutId id="2147484622" r:id="rId1"/>
    <p:sldLayoutId id="2147484611" r:id="rId2"/>
    <p:sldLayoutId id="2147484612" r:id="rId3"/>
    <p:sldLayoutId id="2147484613" r:id="rId4"/>
    <p:sldLayoutId id="2147484614" r:id="rId5"/>
    <p:sldLayoutId id="2147484615" r:id="rId6"/>
    <p:sldLayoutId id="2147484616" r:id="rId7"/>
    <p:sldLayoutId id="2147484617" r:id="rId8"/>
    <p:sldLayoutId id="2147484618" r:id="rId9"/>
    <p:sldLayoutId id="2147484619" r:id="rId10"/>
    <p:sldLayoutId id="2147484620" r:id="rId11"/>
    <p:sldLayoutId id="2147484621" r:id="rId12"/>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SzPct val="75000"/>
        <a:buFont typeface="Wingdings" pitchFamily="2" charset="2"/>
        <a:buChar char="Ø"/>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Lanarouff@gmail.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catrinapt1@hotmail.com"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mailto:7170districtgrants@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rotary.org/myrotary/en/document/terms-and-conditions-rotary-foundation-district-grants-and-global-grant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1"/>
          </p:nvPr>
        </p:nvSpPr>
        <p:spPr>
          <a:noFill/>
        </p:spPr>
        <p:txBody>
          <a:bodyPr/>
          <a:lstStyle/>
          <a:p>
            <a:fld id="{8B5CB39C-F1DA-40D7-959E-7E9648916B89}" type="slidenum">
              <a:rPr lang="en-US" smtClean="0"/>
              <a:pPr/>
              <a:t>1</a:t>
            </a:fld>
            <a:endParaRPr lang="en-US" dirty="0"/>
          </a:p>
        </p:txBody>
      </p:sp>
      <p:sp>
        <p:nvSpPr>
          <p:cNvPr id="2050" name="Rectangle 2"/>
          <p:cNvSpPr>
            <a:spLocks noGrp="1" noChangeArrowheads="1"/>
          </p:cNvSpPr>
          <p:nvPr>
            <p:ph type="ctrTitle"/>
          </p:nvPr>
        </p:nvSpPr>
        <p:spPr>
          <a:xfrm>
            <a:off x="685800" y="990600"/>
            <a:ext cx="7848600" cy="3810000"/>
          </a:xfrm>
        </p:spPr>
        <p:txBody>
          <a:bodyPr/>
          <a:lstStyle/>
          <a:p>
            <a:pPr eaLnBrk="1" hangingPunct="1">
              <a:spcAft>
                <a:spcPts val="600"/>
              </a:spcAft>
              <a:defRPr/>
            </a:pPr>
            <a:r>
              <a:rPr lang="en-US" sz="3200" dirty="0">
                <a:ea typeface="ＭＳ Ｐゴシック" pitchFamily="34" charset="-128"/>
              </a:rPr>
              <a:t>District 7170</a:t>
            </a:r>
            <a:br>
              <a:rPr lang="en-US" sz="3200" dirty="0">
                <a:ea typeface="ＭＳ Ｐゴシック" pitchFamily="34" charset="-128"/>
              </a:rPr>
            </a:br>
            <a:r>
              <a:rPr lang="en-US" sz="3200" dirty="0">
                <a:ea typeface="ＭＳ Ｐゴシック" pitchFamily="34" charset="-128"/>
              </a:rPr>
              <a:t>2023-2024 District Grants Seminar</a:t>
            </a:r>
            <a:br>
              <a:rPr lang="en-US" sz="3200" dirty="0">
                <a:ea typeface="ＭＳ Ｐゴシック" pitchFamily="34" charset="-128"/>
              </a:rPr>
            </a:br>
            <a:br>
              <a:rPr lang="en-US" sz="3200" dirty="0">
                <a:ea typeface="ＭＳ Ｐゴシック" pitchFamily="34" charset="-128"/>
              </a:rPr>
            </a:br>
            <a:r>
              <a:rPr lang="en-US" sz="3200" dirty="0">
                <a:ea typeface="ＭＳ Ｐゴシック" pitchFamily="34" charset="-128"/>
              </a:rPr>
              <a:t>February 4, 2023</a:t>
            </a:r>
            <a:br>
              <a:rPr lang="en-US" sz="3200" dirty="0">
                <a:ea typeface="ＭＳ Ｐゴシック" pitchFamily="34" charset="-128"/>
              </a:rPr>
            </a:br>
            <a:br>
              <a:rPr lang="en-US" sz="3200" dirty="0">
                <a:ea typeface="ＭＳ Ｐゴシック" pitchFamily="34" charset="-128"/>
              </a:rPr>
            </a:br>
            <a:r>
              <a:rPr lang="en-US" sz="3200" dirty="0">
                <a:ea typeface="ＭＳ Ｐゴシック" pitchFamily="34" charset="-128"/>
              </a:rPr>
              <a:t>WELCOME!</a:t>
            </a:r>
          </a:p>
        </p:txBody>
      </p:sp>
      <p:sp>
        <p:nvSpPr>
          <p:cNvPr id="4" name="TextBox 3"/>
          <p:cNvSpPr txBox="1"/>
          <p:nvPr/>
        </p:nvSpPr>
        <p:spPr>
          <a:xfrm>
            <a:off x="0" y="4953000"/>
            <a:ext cx="9144000" cy="707886"/>
          </a:xfrm>
          <a:prstGeom prst="rect">
            <a:avLst/>
          </a:prstGeom>
          <a:noFill/>
        </p:spPr>
        <p:txBody>
          <a:bodyPr wrap="square" rtlCol="0">
            <a:spAutoFit/>
          </a:bodyPr>
          <a:lstStyle/>
          <a:p>
            <a:pPr algn="ctr"/>
            <a:r>
              <a:rPr lang="en-US" sz="2000" b="1" dirty="0"/>
              <a:t>Presenter: Catrina Ruling</a:t>
            </a:r>
            <a:r>
              <a:rPr lang="en-US" sz="2000" b="1"/>
              <a:t>, 2022-2023/2023-2024</a:t>
            </a:r>
            <a:endParaRPr lang="en-US" sz="2000" b="1" dirty="0"/>
          </a:p>
          <a:p>
            <a:pPr algn="ctr"/>
            <a:r>
              <a:rPr lang="en-US" sz="2000" b="1" dirty="0"/>
              <a:t> District Grants Committee Chair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District Grants Available</a:t>
            </a:r>
            <a:endParaRPr lang="en-US" dirty="0"/>
          </a:p>
        </p:txBody>
      </p:sp>
      <p:sp>
        <p:nvSpPr>
          <p:cNvPr id="3" name="Content Placeholder 2"/>
          <p:cNvSpPr>
            <a:spLocks noGrp="1"/>
          </p:cNvSpPr>
          <p:nvPr>
            <p:ph idx="1"/>
          </p:nvPr>
        </p:nvSpPr>
        <p:spPr>
          <a:xfrm>
            <a:off x="304800" y="1447800"/>
            <a:ext cx="8382000" cy="4267200"/>
          </a:xfrm>
        </p:spPr>
        <p:txBody>
          <a:bodyPr/>
          <a:lstStyle/>
          <a:p>
            <a:pPr marL="0" indent="0">
              <a:buFontTx/>
              <a:buNone/>
              <a:defRPr/>
            </a:pPr>
            <a:r>
              <a:rPr lang="en-US" sz="2800" dirty="0"/>
              <a:t>	District grants are small scale and short term for projects, scholarships, and vocational travel that align with the mission of the Rotary Foundation. </a:t>
            </a:r>
          </a:p>
          <a:p>
            <a:pPr marL="0" indent="0">
              <a:buFontTx/>
              <a:buNone/>
              <a:defRPr/>
            </a:pPr>
            <a:endParaRPr lang="en-US" sz="1000" dirty="0"/>
          </a:p>
          <a:p>
            <a:pPr marL="0" indent="0">
              <a:buFontTx/>
              <a:buNone/>
              <a:tabLst>
                <a:tab pos="4572000" algn="l"/>
              </a:tabLst>
              <a:defRPr/>
            </a:pPr>
            <a:r>
              <a:rPr lang="en-US" sz="2800" b="1" dirty="0"/>
              <a:t>Community	</a:t>
            </a:r>
            <a:r>
              <a:rPr lang="en-US" sz="2800" dirty="0"/>
              <a:t>$500 to $2,500</a:t>
            </a:r>
          </a:p>
          <a:p>
            <a:pPr marL="0" indent="0">
              <a:buFontTx/>
              <a:buNone/>
              <a:tabLst>
                <a:tab pos="4572000" algn="l"/>
              </a:tabLst>
              <a:defRPr/>
            </a:pPr>
            <a:endParaRPr lang="en-US" sz="1000" dirty="0"/>
          </a:p>
          <a:p>
            <a:pPr marL="0" indent="0">
              <a:buFontTx/>
              <a:buNone/>
              <a:tabLst>
                <a:tab pos="4572000" algn="l"/>
              </a:tabLst>
              <a:defRPr/>
            </a:pPr>
            <a:r>
              <a:rPr lang="en-US" sz="2800" b="1" dirty="0"/>
              <a:t>International	</a:t>
            </a:r>
            <a:r>
              <a:rPr lang="en-US" sz="2800" dirty="0"/>
              <a:t>$1,000 to $5,000</a:t>
            </a:r>
          </a:p>
          <a:p>
            <a:pPr marL="0" indent="0">
              <a:buFontTx/>
              <a:buNone/>
              <a:tabLst>
                <a:tab pos="4572000" algn="l"/>
              </a:tabLst>
              <a:defRPr/>
            </a:pPr>
            <a:endParaRPr lang="en-US" sz="1000" dirty="0"/>
          </a:p>
          <a:p>
            <a:pPr marL="0" indent="0">
              <a:buNone/>
              <a:tabLst>
                <a:tab pos="4572000" algn="l"/>
              </a:tabLst>
              <a:defRPr/>
            </a:pPr>
            <a:r>
              <a:rPr lang="en-US" sz="2800" dirty="0"/>
              <a:t>Available DDF for 2023-2024: $28,460.76</a:t>
            </a:r>
          </a:p>
          <a:p>
            <a:pPr marL="0" indent="0">
              <a:buNone/>
              <a:tabLst>
                <a:tab pos="4572000" algn="l"/>
              </a:tabLst>
              <a:defRPr/>
            </a:pPr>
            <a:endParaRPr lang="en-US" sz="1600" dirty="0"/>
          </a:p>
          <a:p>
            <a:pPr marL="0" indent="0">
              <a:buFontTx/>
              <a:buNone/>
              <a:tabLst>
                <a:tab pos="4572000" algn="l"/>
              </a:tabLst>
              <a:defRPr/>
            </a:pPr>
            <a:r>
              <a:rPr lang="en-US" sz="2800" dirty="0"/>
              <a:t>For Global Grants: </a:t>
            </a:r>
            <a:r>
              <a:rPr lang="en-US" sz="2800" dirty="0">
                <a:hlinkClick r:id="rId3"/>
              </a:rPr>
              <a:t>Lanarouff@gmail.com</a:t>
            </a:r>
            <a:r>
              <a:rPr lang="en-US" sz="2800" dirty="0"/>
              <a:t> </a:t>
            </a:r>
          </a:p>
          <a:p>
            <a:pPr marL="0" indent="0">
              <a:buFontTx/>
              <a:buNone/>
              <a:defRPr/>
            </a:pPr>
            <a:endParaRPr lang="en-US" sz="2800" dirty="0"/>
          </a:p>
          <a:p>
            <a:pPr>
              <a:buNone/>
              <a:defRPr/>
            </a:pPr>
            <a:endParaRPr lang="en-US" sz="2800" dirty="0"/>
          </a:p>
          <a:p>
            <a:pPr>
              <a:defRPr/>
            </a:pPr>
            <a:endParaRPr lang="en-US" dirty="0"/>
          </a:p>
        </p:txBody>
      </p:sp>
      <p:sp>
        <p:nvSpPr>
          <p:cNvPr id="6148" name="Slide Number Placeholder 3"/>
          <p:cNvSpPr>
            <a:spLocks noGrp="1"/>
          </p:cNvSpPr>
          <p:nvPr>
            <p:ph type="sldNum" sz="quarter" idx="11"/>
          </p:nvPr>
        </p:nvSpPr>
        <p:spPr>
          <a:noFill/>
        </p:spPr>
        <p:txBody>
          <a:bodyPr/>
          <a:lstStyle/>
          <a:p>
            <a:fld id="{3510ED7D-3693-4FDB-999F-68A232065A9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Application Requirements</a:t>
            </a:r>
          </a:p>
        </p:txBody>
      </p:sp>
      <p:sp>
        <p:nvSpPr>
          <p:cNvPr id="10243" name="Content Placeholder 2"/>
          <p:cNvSpPr>
            <a:spLocks noGrp="1"/>
          </p:cNvSpPr>
          <p:nvPr>
            <p:ph idx="1"/>
          </p:nvPr>
        </p:nvSpPr>
        <p:spPr>
          <a:xfrm>
            <a:off x="457200" y="1600200"/>
            <a:ext cx="7924800" cy="4114800"/>
          </a:xfrm>
        </p:spPr>
        <p:txBody>
          <a:bodyPr/>
          <a:lstStyle/>
          <a:p>
            <a:r>
              <a:rPr lang="en-US" dirty="0">
                <a:ea typeface="ＭＳ Ｐゴシック" pitchFamily="34" charset="-128"/>
              </a:rPr>
              <a:t>Attend a grants seminar</a:t>
            </a:r>
          </a:p>
          <a:p>
            <a:r>
              <a:rPr lang="en-US" dirty="0">
                <a:ea typeface="ＭＳ Ｐゴシック" pitchFamily="34" charset="-128"/>
              </a:rPr>
              <a:t>Complete the application on time</a:t>
            </a:r>
          </a:p>
          <a:p>
            <a:r>
              <a:rPr lang="en-US" dirty="0">
                <a:ea typeface="ＭＳ Ｐゴシック" pitchFamily="34" charset="-128"/>
              </a:rPr>
              <a:t>Sign the </a:t>
            </a:r>
            <a:r>
              <a:rPr lang="en-US" i="1" dirty="0">
                <a:ea typeface="ＭＳ Ｐゴシック" pitchFamily="34" charset="-128"/>
              </a:rPr>
              <a:t>Memorandum of Understanding  </a:t>
            </a:r>
            <a:r>
              <a:rPr lang="en-US" dirty="0">
                <a:ea typeface="ＭＳ Ｐゴシック" pitchFamily="34" charset="-128"/>
              </a:rPr>
              <a:t>which is the last three pages of the application form – note the requirement for the </a:t>
            </a:r>
            <a:r>
              <a:rPr lang="en-US" u="sng" dirty="0">
                <a:ea typeface="ＭＳ Ｐゴシック" pitchFamily="34" charset="-128"/>
              </a:rPr>
              <a:t>segregation</a:t>
            </a:r>
            <a:r>
              <a:rPr lang="en-US" dirty="0">
                <a:ea typeface="ＭＳ Ｐゴシック" pitchFamily="34" charset="-128"/>
              </a:rPr>
              <a:t> of grant funds</a:t>
            </a:r>
          </a:p>
          <a:p>
            <a:r>
              <a:rPr lang="en-US" dirty="0">
                <a:ea typeface="ＭＳ Ｐゴシック" pitchFamily="34" charset="-128"/>
              </a:rPr>
              <a:t>One application per Club</a:t>
            </a:r>
          </a:p>
          <a:p>
            <a:endParaRPr lang="en-US" dirty="0">
              <a:ea typeface="ＭＳ Ｐゴシック" pitchFamily="34" charset="-128"/>
            </a:endParaRPr>
          </a:p>
          <a:p>
            <a:endParaRPr lang="en-US" dirty="0">
              <a:ea typeface="ＭＳ Ｐゴシック" pitchFamily="34" charset="-128"/>
            </a:endParaRPr>
          </a:p>
        </p:txBody>
      </p:sp>
      <p:sp>
        <p:nvSpPr>
          <p:cNvPr id="10244" name="Slide Number Placeholder 3"/>
          <p:cNvSpPr>
            <a:spLocks noGrp="1"/>
          </p:cNvSpPr>
          <p:nvPr>
            <p:ph type="sldNum" sz="quarter" idx="11"/>
          </p:nvPr>
        </p:nvSpPr>
        <p:spPr>
          <a:noFill/>
        </p:spPr>
        <p:txBody>
          <a:bodyPr/>
          <a:lstStyle/>
          <a:p>
            <a:fld id="{53251EEB-8EBA-446C-814D-E2FD1B0D0683}"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Grant Application Forms</a:t>
            </a:r>
          </a:p>
        </p:txBody>
      </p:sp>
      <p:sp>
        <p:nvSpPr>
          <p:cNvPr id="13315" name="Content Placeholder 2"/>
          <p:cNvSpPr>
            <a:spLocks noGrp="1"/>
          </p:cNvSpPr>
          <p:nvPr>
            <p:ph idx="1"/>
          </p:nvPr>
        </p:nvSpPr>
        <p:spPr>
          <a:xfrm>
            <a:off x="457200" y="1219200"/>
            <a:ext cx="8229600" cy="4495800"/>
          </a:xfrm>
        </p:spPr>
        <p:txBody>
          <a:bodyPr/>
          <a:lstStyle/>
          <a:p>
            <a:pPr>
              <a:buFontTx/>
              <a:buNone/>
            </a:pPr>
            <a:r>
              <a:rPr lang="en-US" dirty="0">
                <a:ea typeface="ＭＳ Ｐゴシック" pitchFamily="34" charset="-128"/>
              </a:rPr>
              <a:t>	The forms are on the District website on the home page- you do not need to sign in, under Foundation/Grants.</a:t>
            </a:r>
          </a:p>
          <a:p>
            <a:pPr>
              <a:buFontTx/>
              <a:buNone/>
            </a:pPr>
            <a:r>
              <a:rPr lang="en-US" dirty="0">
                <a:ea typeface="ＭＳ Ｐゴシック" pitchFamily="34" charset="-128"/>
              </a:rPr>
              <a:t>	The more detailed a description you can provide, the easier it is for the Grants Committee to understand your project.</a:t>
            </a:r>
          </a:p>
          <a:p>
            <a:pPr indent="1588">
              <a:buFontTx/>
              <a:buNone/>
            </a:pPr>
            <a:r>
              <a:rPr lang="en-US" dirty="0">
                <a:ea typeface="ＭＳ Ｐゴシック" pitchFamily="34" charset="-128"/>
              </a:rPr>
              <a:t>These grants are competitive – there are usually more requests for funds than we have money to distribute.</a:t>
            </a:r>
          </a:p>
          <a:p>
            <a:pPr>
              <a:buFontTx/>
              <a:buNone/>
            </a:pPr>
            <a:endParaRPr lang="en-US" dirty="0">
              <a:ea typeface="ＭＳ Ｐゴシック" pitchFamily="34" charset="-128"/>
            </a:endParaRPr>
          </a:p>
        </p:txBody>
      </p:sp>
      <p:sp>
        <p:nvSpPr>
          <p:cNvPr id="13316" name="Slide Number Placeholder 3"/>
          <p:cNvSpPr>
            <a:spLocks noGrp="1"/>
          </p:cNvSpPr>
          <p:nvPr>
            <p:ph type="sldNum" sz="quarter" idx="11"/>
          </p:nvPr>
        </p:nvSpPr>
        <p:spPr>
          <a:noFill/>
        </p:spPr>
        <p:txBody>
          <a:bodyPr/>
          <a:lstStyle/>
          <a:p>
            <a:fld id="{52478289-756C-4CB8-9D46-76C96E68C57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Notes</a:t>
            </a:r>
          </a:p>
        </p:txBody>
      </p:sp>
      <p:sp>
        <p:nvSpPr>
          <p:cNvPr id="3" name="Content Placeholder 2"/>
          <p:cNvSpPr>
            <a:spLocks noGrp="1"/>
          </p:cNvSpPr>
          <p:nvPr>
            <p:ph idx="1"/>
          </p:nvPr>
        </p:nvSpPr>
        <p:spPr/>
        <p:txBody>
          <a:bodyPr/>
          <a:lstStyle/>
          <a:p>
            <a:r>
              <a:rPr lang="en-US" dirty="0"/>
              <a:t>The income and expenses need to match</a:t>
            </a:r>
          </a:p>
          <a:p>
            <a:r>
              <a:rPr lang="en-US" dirty="0">
                <a:ea typeface="ＭＳ Ｐゴシック" pitchFamily="34" charset="-128"/>
              </a:rPr>
              <a:t>Have a dedicated line in your bookkeeping  – no need for a separate bank account</a:t>
            </a:r>
          </a:p>
          <a:p>
            <a:r>
              <a:rPr lang="en-US" dirty="0">
                <a:ea typeface="ＭＳ Ｐゴシック" pitchFamily="34" charset="-128"/>
              </a:rPr>
              <a:t>Receipt of your application will be acknowledged; contact the Committee Chair if you don’t receive confirmation in a day or two</a:t>
            </a:r>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Notes, Cont’d</a:t>
            </a:r>
          </a:p>
        </p:txBody>
      </p:sp>
      <p:sp>
        <p:nvSpPr>
          <p:cNvPr id="3" name="Content Placeholder 2"/>
          <p:cNvSpPr>
            <a:spLocks noGrp="1"/>
          </p:cNvSpPr>
          <p:nvPr>
            <p:ph idx="1"/>
          </p:nvPr>
        </p:nvSpPr>
        <p:spPr/>
        <p:txBody>
          <a:bodyPr/>
          <a:lstStyle/>
          <a:p>
            <a:r>
              <a:rPr lang="en-US" dirty="0"/>
              <a:t>Please do not use CAPITALS. They are difficult to read.</a:t>
            </a:r>
          </a:p>
          <a:p>
            <a:r>
              <a:rPr lang="en-US" dirty="0">
                <a:ea typeface="ＭＳ Ｐゴシック" pitchFamily="34" charset="-128"/>
              </a:rPr>
              <a:t>Please submit as a WORD document.</a:t>
            </a:r>
          </a:p>
          <a:p>
            <a:r>
              <a:rPr lang="en-US" dirty="0">
                <a:ea typeface="ＭＳ Ｐゴシック" pitchFamily="34" charset="-128"/>
              </a:rPr>
              <a:t>Send photos as JPG files.</a:t>
            </a:r>
          </a:p>
          <a:p>
            <a:r>
              <a:rPr lang="en-US" dirty="0">
                <a:ea typeface="ＭＳ Ｐゴシック" pitchFamily="34" charset="-128"/>
              </a:rPr>
              <a:t>Other documents can be PDF files.</a:t>
            </a:r>
          </a:p>
          <a:p>
            <a:r>
              <a:rPr lang="en-US" dirty="0">
                <a:ea typeface="ＭＳ Ｐゴシック" pitchFamily="34" charset="-128"/>
              </a:rPr>
              <a:t>Sales tax, if applicable, should be listed on </a:t>
            </a:r>
            <a:r>
              <a:rPr lang="en-US">
                <a:ea typeface="ＭＳ Ｐゴシック" pitchFamily="34" charset="-128"/>
              </a:rPr>
              <a:t>the materials quotes.</a:t>
            </a:r>
            <a:endParaRPr lang="en-US" dirty="0">
              <a:ea typeface="ＭＳ Ｐゴシック" pitchFamily="34" charset="-128"/>
            </a:endParaRPr>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Notes, Cont’d</a:t>
            </a:r>
          </a:p>
        </p:txBody>
      </p:sp>
      <p:sp>
        <p:nvSpPr>
          <p:cNvPr id="3" name="Content Placeholder 2"/>
          <p:cNvSpPr>
            <a:spLocks noGrp="1"/>
          </p:cNvSpPr>
          <p:nvPr>
            <p:ph idx="1"/>
          </p:nvPr>
        </p:nvSpPr>
        <p:spPr/>
        <p:txBody>
          <a:bodyPr/>
          <a:lstStyle/>
          <a:p>
            <a:r>
              <a:rPr lang="en-US" dirty="0">
                <a:ea typeface="ＭＳ Ｐゴシック" pitchFamily="34" charset="-128"/>
              </a:rPr>
              <a:t>The committee does not do partial funding of grants. Its either all or nothing.</a:t>
            </a:r>
          </a:p>
          <a:p>
            <a:r>
              <a:rPr lang="en-US" dirty="0">
                <a:ea typeface="ＭＳ Ｐゴシック" pitchFamily="34" charset="-128"/>
              </a:rPr>
              <a:t>The more clubs that request the maximum amount the less number of grants we can hand out. Be kind and considerate of others.</a:t>
            </a:r>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15</a:t>
            </a:fld>
            <a:endParaRPr lang="en-US" dirty="0"/>
          </a:p>
        </p:txBody>
      </p:sp>
    </p:spTree>
    <p:extLst>
      <p:ext uri="{BB962C8B-B14F-4D97-AF65-F5344CB8AC3E}">
        <p14:creationId xmlns:p14="http://schemas.microsoft.com/office/powerpoint/2010/main" val="3822977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Memorandum of Understanding</a:t>
            </a:r>
          </a:p>
        </p:txBody>
      </p:sp>
      <p:sp>
        <p:nvSpPr>
          <p:cNvPr id="12291" name="Content Placeholder 2"/>
          <p:cNvSpPr>
            <a:spLocks noGrp="1"/>
          </p:cNvSpPr>
          <p:nvPr>
            <p:ph idx="1"/>
          </p:nvPr>
        </p:nvSpPr>
        <p:spPr/>
        <p:txBody>
          <a:bodyPr/>
          <a:lstStyle/>
          <a:p>
            <a:r>
              <a:rPr lang="en-US" dirty="0">
                <a:ea typeface="ＭＳ Ｐゴシック" pitchFamily="34" charset="-128"/>
              </a:rPr>
              <a:t>Due by May 15, 2023</a:t>
            </a:r>
          </a:p>
          <a:p>
            <a:r>
              <a:rPr lang="en-US" dirty="0">
                <a:ea typeface="ＭＳ Ｐゴシック" pitchFamily="34" charset="-128"/>
              </a:rPr>
              <a:t>Must be signed by two different club officers, preferably the President and President-Elect</a:t>
            </a:r>
          </a:p>
          <a:p>
            <a:r>
              <a:rPr lang="en-US" dirty="0">
                <a:ea typeface="ＭＳ Ｐゴシック" pitchFamily="34" charset="-128"/>
              </a:rPr>
              <a:t>Page 5 mentions a separate bank account-this is for Global Grants, not District Grants</a:t>
            </a:r>
          </a:p>
          <a:p>
            <a:pPr>
              <a:buNone/>
            </a:pPr>
            <a:endParaRPr lang="en-US" dirty="0">
              <a:ea typeface="ＭＳ Ｐゴシック" pitchFamily="34" charset="-128"/>
            </a:endParaRPr>
          </a:p>
        </p:txBody>
      </p:sp>
      <p:sp>
        <p:nvSpPr>
          <p:cNvPr id="12292" name="Slide Number Placeholder 3"/>
          <p:cNvSpPr>
            <a:spLocks noGrp="1"/>
          </p:cNvSpPr>
          <p:nvPr>
            <p:ph type="sldNum" sz="quarter" idx="11"/>
          </p:nvPr>
        </p:nvSpPr>
        <p:spPr>
          <a:noFill/>
        </p:spPr>
        <p:txBody>
          <a:bodyPr/>
          <a:lstStyle/>
          <a:p>
            <a:fld id="{41322111-E010-4E28-BE11-27E6311D269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1"/>
          </p:nvPr>
        </p:nvSpPr>
        <p:spPr>
          <a:noFill/>
        </p:spPr>
        <p:txBody>
          <a:bodyPr/>
          <a:lstStyle/>
          <a:p>
            <a:fld id="{45152804-B930-48E1-A1FE-E3FEB9FC659D}" type="slidenum">
              <a:rPr lang="en-US" smtClean="0"/>
              <a:pPr/>
              <a:t>17</a:t>
            </a:fld>
            <a:endParaRPr lang="en-US" dirty="0"/>
          </a:p>
        </p:txBody>
      </p:sp>
      <p:sp>
        <p:nvSpPr>
          <p:cNvPr id="83970" name="Rectangle 2"/>
          <p:cNvSpPr>
            <a:spLocks noGrp="1" noChangeArrowheads="1"/>
          </p:cNvSpPr>
          <p:nvPr>
            <p:ph type="title" idx="4294967295"/>
          </p:nvPr>
        </p:nvSpPr>
        <p:spPr>
          <a:xfrm>
            <a:off x="457200" y="304800"/>
            <a:ext cx="7772400" cy="1143000"/>
          </a:xfrm>
          <a:ln>
            <a:noFill/>
          </a:ln>
        </p:spPr>
        <p:txBody>
          <a:bodyPr/>
          <a:lstStyle/>
          <a:p>
            <a:pPr eaLnBrk="1" hangingPunct="1">
              <a:defRPr/>
            </a:pPr>
            <a:r>
              <a:rPr lang="en-US" dirty="0">
                <a:ea typeface="ＭＳ Ｐゴシック" pitchFamily="34" charset="-128"/>
              </a:rPr>
              <a:t>Scoring Rubric</a:t>
            </a:r>
          </a:p>
        </p:txBody>
      </p:sp>
      <p:sp>
        <p:nvSpPr>
          <p:cNvPr id="39939" name="Rectangle 3"/>
          <p:cNvSpPr>
            <a:spLocks noGrp="1" noChangeArrowheads="1"/>
          </p:cNvSpPr>
          <p:nvPr>
            <p:ph type="body" idx="4294967295"/>
          </p:nvPr>
        </p:nvSpPr>
        <p:spPr>
          <a:xfrm>
            <a:off x="457200" y="1600200"/>
            <a:ext cx="8229600" cy="4221163"/>
          </a:xfrm>
        </p:spPr>
        <p:txBody>
          <a:bodyPr/>
          <a:lstStyle/>
          <a:p>
            <a:pPr marL="344488" indent="-344488" eaLnBrk="1" hangingPunct="1">
              <a:defRPr/>
            </a:pPr>
            <a:r>
              <a:rPr lang="en-US" dirty="0"/>
              <a:t>Eight Mandatory Criteria</a:t>
            </a:r>
          </a:p>
          <a:p>
            <a:pPr marL="344488" indent="-344488" eaLnBrk="1" hangingPunct="1">
              <a:defRPr/>
            </a:pPr>
            <a:r>
              <a:rPr lang="en-US" dirty="0"/>
              <a:t>Five areas for the Committee to rank your application</a:t>
            </a:r>
          </a:p>
          <a:p>
            <a:pPr marL="344488" indent="-344488" eaLnBrk="1" hangingPunct="1">
              <a:tabLst>
                <a:tab pos="344488" algn="l"/>
              </a:tabLst>
              <a:defRPr/>
            </a:pPr>
            <a:r>
              <a:rPr lang="en-US" dirty="0"/>
              <a:t>Points for your club’s contributions to 	 The Rotary Foundation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Criteria</a:t>
            </a:r>
          </a:p>
        </p:txBody>
      </p:sp>
      <p:sp>
        <p:nvSpPr>
          <p:cNvPr id="3" name="Content Placeholder 2"/>
          <p:cNvSpPr>
            <a:spLocks noGrp="1"/>
          </p:cNvSpPr>
          <p:nvPr>
            <p:ph idx="1"/>
          </p:nvPr>
        </p:nvSpPr>
        <p:spPr>
          <a:xfrm>
            <a:off x="457200" y="1524000"/>
            <a:ext cx="8229600" cy="4191000"/>
          </a:xfrm>
        </p:spPr>
        <p:txBody>
          <a:bodyPr/>
          <a:lstStyle/>
          <a:p>
            <a:r>
              <a:rPr lang="en-US" dirty="0"/>
              <a:t>Application and MOU are complete and signed by the current and incoming president or another officer if the current president is serving another year</a:t>
            </a:r>
          </a:p>
          <a:p>
            <a:r>
              <a:rPr lang="en-US" dirty="0"/>
              <a:t>One or more club members attended the February 4, 2023 Grants Seminar</a:t>
            </a:r>
          </a:p>
          <a:p>
            <a:r>
              <a:rPr lang="en-US" dirty="0"/>
              <a:t>Project description has start and finish dates</a:t>
            </a:r>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Criteria, cont’d</a:t>
            </a:r>
          </a:p>
        </p:txBody>
      </p:sp>
      <p:sp>
        <p:nvSpPr>
          <p:cNvPr id="3" name="Content Placeholder 2"/>
          <p:cNvSpPr>
            <a:spLocks noGrp="1"/>
          </p:cNvSpPr>
          <p:nvPr>
            <p:ph idx="1"/>
          </p:nvPr>
        </p:nvSpPr>
        <p:spPr/>
        <p:txBody>
          <a:bodyPr/>
          <a:lstStyle/>
          <a:p>
            <a:r>
              <a:rPr lang="en-US" dirty="0"/>
              <a:t>Detailed expense budget includes copies of quotes or estimates</a:t>
            </a:r>
          </a:p>
          <a:p>
            <a:r>
              <a:rPr lang="en-US" dirty="0"/>
              <a:t>Club is contributing funds to the project</a:t>
            </a:r>
          </a:p>
          <a:p>
            <a:r>
              <a:rPr lang="en-US" dirty="0"/>
              <a:t>Ownership of the project is clear (not a Rotarian or a Club)</a:t>
            </a:r>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Reminder</a:t>
            </a:r>
          </a:p>
        </p:txBody>
      </p:sp>
      <p:sp>
        <p:nvSpPr>
          <p:cNvPr id="3" name="Content Placeholder 2"/>
          <p:cNvSpPr>
            <a:spLocks noGrp="1"/>
          </p:cNvSpPr>
          <p:nvPr>
            <p:ph idx="1"/>
          </p:nvPr>
        </p:nvSpPr>
        <p:spPr/>
        <p:txBody>
          <a:bodyPr/>
          <a:lstStyle/>
          <a:p>
            <a:r>
              <a:rPr lang="en-US" dirty="0"/>
              <a:t>Sunday May 1, 2023 is the initial deadline and Sunday </a:t>
            </a:r>
            <a:r>
              <a:rPr lang="en-US" b="1" dirty="0"/>
              <a:t>May 15, 2023 </a:t>
            </a:r>
            <a:r>
              <a:rPr lang="en-US" dirty="0"/>
              <a:t>is the final deadline for your application and </a:t>
            </a:r>
            <a:r>
              <a:rPr lang="en-US" u="sng" dirty="0"/>
              <a:t>all</a:t>
            </a:r>
            <a:r>
              <a:rPr lang="en-US" dirty="0"/>
              <a:t> supporting documentation.</a:t>
            </a:r>
          </a:p>
          <a:p>
            <a:r>
              <a:rPr lang="en-US" dirty="0"/>
              <a:t>This will enable us to apply for funding  to The Rotary Foundation quicker so that your projects can begin sooner in the year.</a:t>
            </a:r>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Criteria, cont’d</a:t>
            </a:r>
          </a:p>
        </p:txBody>
      </p:sp>
      <p:sp>
        <p:nvSpPr>
          <p:cNvPr id="3" name="Content Placeholder 2"/>
          <p:cNvSpPr>
            <a:spLocks noGrp="1"/>
          </p:cNvSpPr>
          <p:nvPr>
            <p:ph idx="1"/>
          </p:nvPr>
        </p:nvSpPr>
        <p:spPr/>
        <p:txBody>
          <a:bodyPr/>
          <a:lstStyle/>
          <a:p>
            <a:r>
              <a:rPr lang="en-US" dirty="0"/>
              <a:t>The Club's previous grants, if any, have been successfully completed. The new award is contingent on the previous grant Final Report being submitted by June 30, 2023.</a:t>
            </a:r>
          </a:p>
          <a:p>
            <a:r>
              <a:rPr lang="en-US" dirty="0"/>
              <a:t>Applications that meet all eight criteria will be sent to the District Grants Committee to review and prioritize.</a:t>
            </a:r>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Rubric</a:t>
            </a:r>
          </a:p>
        </p:txBody>
      </p:sp>
      <p:sp>
        <p:nvSpPr>
          <p:cNvPr id="3" name="Content Placeholder 2"/>
          <p:cNvSpPr>
            <a:spLocks noGrp="1"/>
          </p:cNvSpPr>
          <p:nvPr>
            <p:ph idx="1"/>
          </p:nvPr>
        </p:nvSpPr>
        <p:spPr/>
        <p:txBody>
          <a:bodyPr/>
          <a:lstStyle/>
          <a:p>
            <a:r>
              <a:rPr lang="en-US" b="1" dirty="0"/>
              <a:t>Seventy percent (70%)</a:t>
            </a:r>
            <a:r>
              <a:rPr lang="en-US" dirty="0"/>
              <a:t> of the score will be based on the following:</a:t>
            </a:r>
          </a:p>
          <a:p>
            <a:pPr marL="912813"/>
            <a:r>
              <a:rPr lang="en-US" dirty="0"/>
              <a:t>The project matches one of the TRF categories (30 points): Community Development, Education, Food/ Agriculture, Health, Peace, Water</a:t>
            </a:r>
          </a:p>
          <a:p>
            <a:r>
              <a:rPr lang="en-US" dirty="0"/>
              <a:t>There is a plan for the project to be sustained after this year (10 points).</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Rubric, cont’d</a:t>
            </a:r>
          </a:p>
        </p:txBody>
      </p:sp>
      <p:sp>
        <p:nvSpPr>
          <p:cNvPr id="3" name="Content Placeholder 2"/>
          <p:cNvSpPr>
            <a:spLocks noGrp="1"/>
          </p:cNvSpPr>
          <p:nvPr>
            <p:ph idx="1"/>
          </p:nvPr>
        </p:nvSpPr>
        <p:spPr/>
        <p:txBody>
          <a:bodyPr/>
          <a:lstStyle/>
          <a:p>
            <a:r>
              <a:rPr lang="en-US" dirty="0"/>
              <a:t>The Club has approached other organizations to participate, either by donating funds or working with Club members on the project (10 points).</a:t>
            </a:r>
          </a:p>
          <a:p>
            <a:r>
              <a:rPr lang="en-US" dirty="0"/>
              <a:t>Rotarians are personally (hands-on) involved in the project (10 points).</a:t>
            </a:r>
          </a:p>
          <a:p>
            <a:r>
              <a:rPr lang="en-US" dirty="0"/>
              <a:t>The project description is clear and concise (10 points).</a:t>
            </a:r>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Rubric, cont’d</a:t>
            </a:r>
          </a:p>
        </p:txBody>
      </p:sp>
      <p:sp>
        <p:nvSpPr>
          <p:cNvPr id="3" name="Content Placeholder 2"/>
          <p:cNvSpPr>
            <a:spLocks noGrp="1"/>
          </p:cNvSpPr>
          <p:nvPr>
            <p:ph idx="1"/>
          </p:nvPr>
        </p:nvSpPr>
        <p:spPr/>
        <p:txBody>
          <a:bodyPr/>
          <a:lstStyle/>
          <a:p>
            <a:r>
              <a:rPr lang="en-US" b="1" dirty="0"/>
              <a:t>The rest of the score</a:t>
            </a:r>
            <a:r>
              <a:rPr lang="en-US" dirty="0"/>
              <a:t> will be based on whether the club has contributed to The Rotary Foundation and at what level because the money the District has to distribute for grants is money that the clubs and Rotarians contributed to the Foundation three years ago. Points will be allocated as follows:</a:t>
            </a:r>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Rubric, cont’d</a:t>
            </a:r>
          </a:p>
        </p:txBody>
      </p:sp>
      <p:sp>
        <p:nvSpPr>
          <p:cNvPr id="3" name="Content Placeholder 2"/>
          <p:cNvSpPr>
            <a:spLocks noGrp="1"/>
          </p:cNvSpPr>
          <p:nvPr>
            <p:ph idx="1"/>
          </p:nvPr>
        </p:nvSpPr>
        <p:spPr/>
        <p:txBody>
          <a:bodyPr/>
          <a:lstStyle/>
          <a:p>
            <a:r>
              <a:rPr lang="en-US" dirty="0"/>
              <a:t>15 points if the Club’s current per capita contribution to the Annual Fund and PolioPlus is at least $50.</a:t>
            </a:r>
          </a:p>
          <a:p>
            <a:r>
              <a:rPr lang="en-US" dirty="0"/>
              <a:t>10 points if the Club’s current per capita contribution to the Annual Fund and PolioPlus is at least $35.</a:t>
            </a:r>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Rubric, cont’d</a:t>
            </a:r>
          </a:p>
        </p:txBody>
      </p:sp>
      <p:sp>
        <p:nvSpPr>
          <p:cNvPr id="3" name="Content Placeholder 2"/>
          <p:cNvSpPr>
            <a:spLocks noGrp="1"/>
          </p:cNvSpPr>
          <p:nvPr>
            <p:ph idx="1"/>
          </p:nvPr>
        </p:nvSpPr>
        <p:spPr/>
        <p:txBody>
          <a:bodyPr/>
          <a:lstStyle/>
          <a:p>
            <a:r>
              <a:rPr lang="en-US" dirty="0"/>
              <a:t>Five points if the Club has occasionally contributed to the TRF Annual Fund or to PolioPlus.</a:t>
            </a:r>
          </a:p>
          <a:p>
            <a:r>
              <a:rPr lang="en-US" dirty="0"/>
              <a:t>Zero points if the Club has never contributed to the TRF Annual Fund or to PolioPlus.</a:t>
            </a:r>
          </a:p>
          <a:p>
            <a:r>
              <a:rPr lang="en-US" dirty="0"/>
              <a:t>So the maximum score would be 85 points.</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Grant Project Reports</a:t>
            </a:r>
          </a:p>
        </p:txBody>
      </p:sp>
      <p:sp>
        <p:nvSpPr>
          <p:cNvPr id="15363" name="Content Placeholder 2"/>
          <p:cNvSpPr>
            <a:spLocks noGrp="1"/>
          </p:cNvSpPr>
          <p:nvPr>
            <p:ph idx="1"/>
          </p:nvPr>
        </p:nvSpPr>
        <p:spPr/>
        <p:txBody>
          <a:bodyPr/>
          <a:lstStyle/>
          <a:p>
            <a:r>
              <a:rPr lang="en-US" dirty="0">
                <a:ea typeface="ＭＳ Ｐゴシック" pitchFamily="34" charset="-128"/>
              </a:rPr>
              <a:t>Progress report is due January 31, 2024, even if the project hasn’t started yet. Your grant will be canceled if this report is not received by February 28, 2024.</a:t>
            </a:r>
          </a:p>
          <a:p>
            <a:r>
              <a:rPr lang="en-US" dirty="0">
                <a:ea typeface="ＭＳ Ｐゴシック" pitchFamily="34" charset="-128"/>
              </a:rPr>
              <a:t>Final report is due after completion; June 30, 2024 at the latest.</a:t>
            </a:r>
          </a:p>
          <a:p>
            <a:r>
              <a:rPr lang="en-US" dirty="0">
                <a:ea typeface="ＭＳ Ｐゴシック" pitchFamily="34" charset="-128"/>
              </a:rPr>
              <a:t>Send several photos or a video, include a “Before” photo if appropriate. </a:t>
            </a:r>
          </a:p>
        </p:txBody>
      </p:sp>
      <p:sp>
        <p:nvSpPr>
          <p:cNvPr id="15364" name="Slide Number Placeholder 3"/>
          <p:cNvSpPr>
            <a:spLocks noGrp="1"/>
          </p:cNvSpPr>
          <p:nvPr>
            <p:ph type="sldNum" sz="quarter" idx="11"/>
          </p:nvPr>
        </p:nvSpPr>
        <p:spPr>
          <a:noFill/>
        </p:spPr>
        <p:txBody>
          <a:bodyPr/>
          <a:lstStyle/>
          <a:p>
            <a:fld id="{F9D8ACAE-8D85-47E0-A7B8-7ECF82E4B38A}"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Tax</a:t>
            </a:r>
          </a:p>
        </p:txBody>
      </p:sp>
      <p:sp>
        <p:nvSpPr>
          <p:cNvPr id="3" name="Content Placeholder 2"/>
          <p:cNvSpPr>
            <a:spLocks noGrp="1"/>
          </p:cNvSpPr>
          <p:nvPr>
            <p:ph idx="1"/>
          </p:nvPr>
        </p:nvSpPr>
        <p:spPr/>
        <p:txBody>
          <a:bodyPr/>
          <a:lstStyle/>
          <a:p>
            <a:r>
              <a:rPr lang="en-US" dirty="0"/>
              <a:t>If the Club is purchasing the materials, sales tax is paid and would be included in the estimates. If the Club is giving the money to a not-for-profit organization which buys the materials, there would be no sales tax. The organization would give copies of the paid invoices to the Club to include with the final report.</a:t>
            </a:r>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defRPr/>
            </a:pPr>
            <a:r>
              <a:rPr lang="en-US" dirty="0">
                <a:ea typeface="ＭＳ Ｐゴシック" pitchFamily="34" charset="-128"/>
              </a:rPr>
              <a:t>TIMELINE</a:t>
            </a:r>
          </a:p>
        </p:txBody>
      </p:sp>
      <p:sp>
        <p:nvSpPr>
          <p:cNvPr id="19459" name="Slide Number Placeholder 2"/>
          <p:cNvSpPr>
            <a:spLocks noGrp="1"/>
          </p:cNvSpPr>
          <p:nvPr>
            <p:ph type="sldNum" sz="quarter" idx="11"/>
          </p:nvPr>
        </p:nvSpPr>
        <p:spPr>
          <a:noFill/>
        </p:spPr>
        <p:txBody>
          <a:bodyPr/>
          <a:lstStyle/>
          <a:p>
            <a:fld id="{19D7AD4C-3E45-460D-8C36-36AFB12FD829}" type="slidenum">
              <a:rPr lang="en-US" smtClean="0"/>
              <a:pPr/>
              <a:t>28</a:t>
            </a:fld>
            <a:endParaRPr lang="en-US" dirty="0"/>
          </a:p>
        </p:txBody>
      </p:sp>
      <p:sp>
        <p:nvSpPr>
          <p:cNvPr id="19460" name="TextBox 3"/>
          <p:cNvSpPr txBox="1">
            <a:spLocks noChangeArrowheads="1"/>
          </p:cNvSpPr>
          <p:nvPr/>
        </p:nvSpPr>
        <p:spPr bwMode="auto">
          <a:xfrm flipH="1">
            <a:off x="533400" y="1143000"/>
            <a:ext cx="8153400" cy="4770537"/>
          </a:xfrm>
          <a:prstGeom prst="rect">
            <a:avLst/>
          </a:prstGeom>
          <a:noFill/>
          <a:ln w="9525">
            <a:noFill/>
            <a:miter lim="800000"/>
            <a:headEnd/>
            <a:tailEnd/>
          </a:ln>
        </p:spPr>
        <p:txBody>
          <a:bodyPr wrap="square">
            <a:spAutoFit/>
          </a:bodyPr>
          <a:lstStyle/>
          <a:p>
            <a:r>
              <a:rPr lang="en-US" sz="2800" i="0" dirty="0"/>
              <a:t>May 1, 2023 – Initial Deadline. The Chair will acknowledge receipt and clarify if needed.</a:t>
            </a:r>
          </a:p>
          <a:p>
            <a:endParaRPr lang="en-US" sz="1400" i="0" dirty="0"/>
          </a:p>
          <a:p>
            <a:r>
              <a:rPr lang="en-US" sz="2800" i="0" dirty="0"/>
              <a:t>May 15, 2023 – Final Deadline for application and supporting documentation</a:t>
            </a:r>
          </a:p>
          <a:p>
            <a:endParaRPr lang="en-US" sz="1400" i="0" dirty="0"/>
          </a:p>
          <a:p>
            <a:r>
              <a:rPr lang="en-US" sz="2800" i="0" dirty="0"/>
              <a:t>Late May 2023 - Committee Decides</a:t>
            </a:r>
          </a:p>
          <a:p>
            <a:endParaRPr lang="en-US" sz="1400" i="0" dirty="0"/>
          </a:p>
          <a:p>
            <a:r>
              <a:rPr lang="en-US" sz="2800" i="0" dirty="0"/>
              <a:t>Early June 2023 - Grant Request Sent to The Rotary Foundation</a:t>
            </a:r>
          </a:p>
          <a:p>
            <a:endParaRPr lang="en-US" sz="1400" i="0" dirty="0"/>
          </a:p>
          <a:p>
            <a:pPr marL="2578100" indent="-2578100"/>
            <a:r>
              <a:rPr lang="en-US" sz="2800" i="0" dirty="0"/>
              <a:t>June/July 2023 - Approval and Projects Begin!</a:t>
            </a:r>
          </a:p>
          <a:p>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 CONT’D</a:t>
            </a:r>
          </a:p>
        </p:txBody>
      </p:sp>
      <p:sp>
        <p:nvSpPr>
          <p:cNvPr id="3" name="Slide Number Placeholder 2"/>
          <p:cNvSpPr>
            <a:spLocks noGrp="1"/>
          </p:cNvSpPr>
          <p:nvPr>
            <p:ph type="sldNum" sz="quarter" idx="11"/>
          </p:nvPr>
        </p:nvSpPr>
        <p:spPr/>
        <p:txBody>
          <a:bodyPr/>
          <a:lstStyle/>
          <a:p>
            <a:pPr>
              <a:defRPr/>
            </a:pPr>
            <a:fld id="{879121AE-F8D8-4AE9-B2A6-CF87895955BD}" type="slidenum">
              <a:rPr lang="en-US" smtClean="0"/>
              <a:pPr>
                <a:defRPr/>
              </a:pPr>
              <a:t>29</a:t>
            </a:fld>
            <a:endParaRPr lang="en-US" dirty="0"/>
          </a:p>
        </p:txBody>
      </p:sp>
      <p:sp>
        <p:nvSpPr>
          <p:cNvPr id="5" name="Rectangle 4"/>
          <p:cNvSpPr/>
          <p:nvPr/>
        </p:nvSpPr>
        <p:spPr>
          <a:xfrm>
            <a:off x="685800" y="1371600"/>
            <a:ext cx="7924800" cy="4308872"/>
          </a:xfrm>
          <a:prstGeom prst="rect">
            <a:avLst/>
          </a:prstGeom>
        </p:spPr>
        <p:txBody>
          <a:bodyPr wrap="square">
            <a:spAutoFit/>
          </a:bodyPr>
          <a:lstStyle/>
          <a:p>
            <a:endParaRPr lang="en-US" i="0" dirty="0"/>
          </a:p>
          <a:p>
            <a:r>
              <a:rPr lang="en-US" sz="3200" i="0" dirty="0"/>
              <a:t>January 31, 2024 – Progress Report Due</a:t>
            </a:r>
          </a:p>
          <a:p>
            <a:endParaRPr lang="en-US" sz="3200" i="0" dirty="0"/>
          </a:p>
          <a:p>
            <a:r>
              <a:rPr lang="en-US" sz="3200" i="0" dirty="0"/>
              <a:t>June 30, 2024 – Final Report Due</a:t>
            </a:r>
          </a:p>
          <a:p>
            <a:endParaRPr lang="en-US" sz="3200" i="0" dirty="0"/>
          </a:p>
          <a:p>
            <a:r>
              <a:rPr lang="en-US" sz="3200" i="0" dirty="0"/>
              <a:t>The District Treasurer will release grant funds to the club once the Grants Committee Chair has approved the Final Report and advised the Treasurer to do so.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3000"/>
          </a:xfrm>
        </p:spPr>
        <p:txBody>
          <a:bodyPr/>
          <a:lstStyle/>
          <a:p>
            <a:pPr>
              <a:defRPr/>
            </a:pPr>
            <a:r>
              <a:rPr lang="en-US" dirty="0">
                <a:ea typeface="ＭＳ Ｐゴシック" pitchFamily="34" charset="-128"/>
              </a:rPr>
              <a:t>Purpose</a:t>
            </a:r>
          </a:p>
        </p:txBody>
      </p:sp>
      <p:sp>
        <p:nvSpPr>
          <p:cNvPr id="4099" name="Subtitle 2"/>
          <p:cNvSpPr>
            <a:spLocks noGrp="1"/>
          </p:cNvSpPr>
          <p:nvPr>
            <p:ph type="subTitle" idx="1"/>
          </p:nvPr>
        </p:nvSpPr>
        <p:spPr>
          <a:xfrm>
            <a:off x="1371600" y="2209800"/>
            <a:ext cx="6629400" cy="3429000"/>
          </a:xfrm>
        </p:spPr>
        <p:txBody>
          <a:bodyPr/>
          <a:lstStyle/>
          <a:p>
            <a:pPr algn="l"/>
            <a:r>
              <a:rPr lang="en-US" dirty="0">
                <a:ea typeface="ＭＳ Ｐゴシック" pitchFamily="34" charset="-128"/>
              </a:rPr>
              <a:t>	</a:t>
            </a:r>
            <a:r>
              <a:rPr lang="en-US" sz="3600" dirty="0">
                <a:ea typeface="ＭＳ Ｐゴシック" pitchFamily="34" charset="-128"/>
              </a:rPr>
              <a:t>District grants provide additional money to make your club’s resources go farther doing </a:t>
            </a:r>
            <a:r>
              <a:rPr lang="en-US" sz="3600" dirty="0" err="1">
                <a:ea typeface="ＭＳ Ｐゴシック" pitchFamily="34" charset="-128"/>
              </a:rPr>
              <a:t>moregood</a:t>
            </a:r>
            <a:r>
              <a:rPr lang="en-US" sz="3600" dirty="0">
                <a:ea typeface="ＭＳ Ｐゴシック" pitchFamily="34" charset="-128"/>
              </a:rPr>
              <a:t> in your community and the world.</a:t>
            </a:r>
          </a:p>
        </p:txBody>
      </p:sp>
      <p:sp>
        <p:nvSpPr>
          <p:cNvPr id="4100" name="Slide Number Placeholder 3"/>
          <p:cNvSpPr>
            <a:spLocks noGrp="1"/>
          </p:cNvSpPr>
          <p:nvPr>
            <p:ph type="sldNum" sz="quarter" idx="11"/>
          </p:nvPr>
        </p:nvSpPr>
        <p:spPr>
          <a:noFill/>
        </p:spPr>
        <p:txBody>
          <a:bodyPr/>
          <a:lstStyle/>
          <a:p>
            <a:fld id="{3C61C41C-F709-42D4-BBD5-79ED1457CFC4}"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3"/>
          <p:cNvSpPr>
            <a:spLocks noChangeShapeType="1"/>
          </p:cNvSpPr>
          <p:nvPr/>
        </p:nvSpPr>
        <p:spPr bwMode="auto">
          <a:xfrm rot="10800000" flipH="1">
            <a:off x="5938838" y="1660525"/>
            <a:ext cx="508000" cy="214313"/>
          </a:xfrm>
          <a:prstGeom prst="line">
            <a:avLst/>
          </a:prstGeom>
          <a:noFill/>
          <a:ln w="38100">
            <a:solidFill>
              <a:schemeClr val="tx1"/>
            </a:solidFill>
            <a:round/>
            <a:headEnd type="stealth" w="med" len="med"/>
            <a:tailEnd/>
          </a:ln>
        </p:spPr>
        <p:txBody>
          <a:bodyPr/>
          <a:lstStyle/>
          <a:p>
            <a:endParaRPr lang="en-US" dirty="0"/>
          </a:p>
        </p:txBody>
      </p:sp>
      <p:sp>
        <p:nvSpPr>
          <p:cNvPr id="17416" name="Line 7"/>
          <p:cNvSpPr>
            <a:spLocks noChangeShapeType="1"/>
          </p:cNvSpPr>
          <p:nvPr/>
        </p:nvSpPr>
        <p:spPr bwMode="auto">
          <a:xfrm>
            <a:off x="5791201" y="2209799"/>
            <a:ext cx="240505" cy="776289"/>
          </a:xfrm>
          <a:prstGeom prst="line">
            <a:avLst/>
          </a:prstGeom>
          <a:noFill/>
          <a:ln w="38100">
            <a:solidFill>
              <a:schemeClr val="tx1"/>
            </a:solidFill>
            <a:round/>
            <a:headEnd/>
            <a:tailEnd/>
          </a:ln>
        </p:spPr>
        <p:txBody>
          <a:bodyPr/>
          <a:lstStyle/>
          <a:p>
            <a:endParaRPr lang="en-US" dirty="0"/>
          </a:p>
        </p:txBody>
      </p:sp>
      <p:sp>
        <p:nvSpPr>
          <p:cNvPr id="17417" name="Line 8"/>
          <p:cNvSpPr>
            <a:spLocks noChangeShapeType="1"/>
          </p:cNvSpPr>
          <p:nvPr/>
        </p:nvSpPr>
        <p:spPr bwMode="auto">
          <a:xfrm flipH="1">
            <a:off x="5564980" y="2209800"/>
            <a:ext cx="73819" cy="812006"/>
          </a:xfrm>
          <a:prstGeom prst="line">
            <a:avLst/>
          </a:prstGeom>
          <a:noFill/>
          <a:ln w="38100">
            <a:solidFill>
              <a:schemeClr val="tx1"/>
            </a:solidFill>
            <a:round/>
            <a:headEnd/>
            <a:tailEnd/>
          </a:ln>
        </p:spPr>
        <p:txBody>
          <a:bodyPr/>
          <a:lstStyle/>
          <a:p>
            <a:endParaRPr lang="en-US" dirty="0"/>
          </a:p>
        </p:txBody>
      </p:sp>
      <p:sp>
        <p:nvSpPr>
          <p:cNvPr id="17418" name="Line 10"/>
          <p:cNvSpPr>
            <a:spLocks noChangeShapeType="1"/>
          </p:cNvSpPr>
          <p:nvPr/>
        </p:nvSpPr>
        <p:spPr bwMode="auto">
          <a:xfrm>
            <a:off x="969106" y="1221513"/>
            <a:ext cx="45719" cy="454887"/>
          </a:xfrm>
          <a:prstGeom prst="line">
            <a:avLst/>
          </a:prstGeom>
          <a:noFill/>
          <a:ln w="38100">
            <a:solidFill>
              <a:schemeClr val="tx1"/>
            </a:solidFill>
            <a:round/>
            <a:headEnd/>
            <a:tailEnd/>
          </a:ln>
        </p:spPr>
        <p:txBody>
          <a:bodyPr/>
          <a:lstStyle/>
          <a:p>
            <a:endParaRPr lang="en-US" dirty="0"/>
          </a:p>
        </p:txBody>
      </p:sp>
      <p:sp>
        <p:nvSpPr>
          <p:cNvPr id="17419" name="Line 11"/>
          <p:cNvSpPr>
            <a:spLocks noChangeShapeType="1"/>
          </p:cNvSpPr>
          <p:nvPr/>
        </p:nvSpPr>
        <p:spPr bwMode="auto">
          <a:xfrm>
            <a:off x="781594" y="998227"/>
            <a:ext cx="194719" cy="237642"/>
          </a:xfrm>
          <a:prstGeom prst="line">
            <a:avLst/>
          </a:prstGeom>
          <a:noFill/>
          <a:ln w="38100">
            <a:solidFill>
              <a:schemeClr val="tx1"/>
            </a:solidFill>
            <a:round/>
            <a:headEnd/>
            <a:tailEnd/>
          </a:ln>
        </p:spPr>
        <p:txBody>
          <a:bodyPr/>
          <a:lstStyle/>
          <a:p>
            <a:endParaRPr lang="en-US" dirty="0"/>
          </a:p>
        </p:txBody>
      </p:sp>
      <p:sp>
        <p:nvSpPr>
          <p:cNvPr id="17420" name="Line 13"/>
          <p:cNvSpPr>
            <a:spLocks noChangeShapeType="1"/>
          </p:cNvSpPr>
          <p:nvPr/>
        </p:nvSpPr>
        <p:spPr bwMode="auto">
          <a:xfrm flipH="1">
            <a:off x="1119188" y="998228"/>
            <a:ext cx="189222" cy="232878"/>
          </a:xfrm>
          <a:prstGeom prst="line">
            <a:avLst/>
          </a:prstGeom>
          <a:noFill/>
          <a:ln w="38100">
            <a:solidFill>
              <a:schemeClr val="tx1"/>
            </a:solidFill>
            <a:round/>
            <a:headEnd/>
            <a:tailEnd/>
          </a:ln>
        </p:spPr>
        <p:txBody>
          <a:bodyPr/>
          <a:lstStyle/>
          <a:p>
            <a:endParaRPr lang="en-US" dirty="0"/>
          </a:p>
        </p:txBody>
      </p:sp>
      <p:sp>
        <p:nvSpPr>
          <p:cNvPr id="17421" name="Line 14"/>
          <p:cNvSpPr>
            <a:spLocks noChangeShapeType="1"/>
          </p:cNvSpPr>
          <p:nvPr/>
        </p:nvSpPr>
        <p:spPr bwMode="auto">
          <a:xfrm flipH="1">
            <a:off x="1066801" y="1221513"/>
            <a:ext cx="54100" cy="454887"/>
          </a:xfrm>
          <a:prstGeom prst="line">
            <a:avLst/>
          </a:prstGeom>
          <a:noFill/>
          <a:ln w="38100">
            <a:solidFill>
              <a:schemeClr val="tx1"/>
            </a:solidFill>
            <a:round/>
            <a:headEnd/>
            <a:tailEnd/>
          </a:ln>
        </p:spPr>
        <p:txBody>
          <a:bodyPr/>
          <a:lstStyle/>
          <a:p>
            <a:endParaRPr lang="en-US" dirty="0"/>
          </a:p>
        </p:txBody>
      </p:sp>
      <p:sp>
        <p:nvSpPr>
          <p:cNvPr id="17422" name="Rectangle 15"/>
          <p:cNvSpPr>
            <a:spLocks/>
          </p:cNvSpPr>
          <p:nvPr/>
        </p:nvSpPr>
        <p:spPr bwMode="auto">
          <a:xfrm>
            <a:off x="6496210" y="1100939"/>
            <a:ext cx="2082709" cy="961242"/>
          </a:xfrm>
          <a:prstGeom prst="rect">
            <a:avLst/>
          </a:prstGeom>
          <a:solidFill>
            <a:schemeClr val="accent1"/>
          </a:solidFill>
          <a:ln w="25400">
            <a:solidFill>
              <a:srgbClr val="002939"/>
            </a:solidFill>
            <a:miter lim="800000"/>
            <a:headEnd/>
            <a:tailEnd/>
          </a:ln>
        </p:spPr>
        <p:txBody>
          <a:bodyPr lIns="0" tIns="0" rIns="0" bIns="0" anchor="ctr"/>
          <a:lstStyle/>
          <a:p>
            <a:pPr algn="ctr" defTabSz="642938"/>
            <a:r>
              <a:rPr lang="en-US" b="1" dirty="0">
                <a:solidFill>
                  <a:srgbClr val="002060"/>
                </a:solidFill>
                <a:ea typeface="ヒラギノ角ゴ ProN W3" charset="-128"/>
                <a:sym typeface="Gill Sans" charset="0"/>
              </a:rPr>
              <a:t>Interest/Earnings for admin costs</a:t>
            </a:r>
          </a:p>
        </p:txBody>
      </p:sp>
      <p:sp>
        <p:nvSpPr>
          <p:cNvPr id="17423" name="Rectangle 16"/>
          <p:cNvSpPr>
            <a:spLocks/>
          </p:cNvSpPr>
          <p:nvPr/>
        </p:nvSpPr>
        <p:spPr bwMode="auto">
          <a:xfrm>
            <a:off x="5680314" y="2738734"/>
            <a:ext cx="210950" cy="456618"/>
          </a:xfrm>
          <a:prstGeom prst="rect">
            <a:avLst/>
          </a:prstGeom>
          <a:noFill/>
          <a:ln w="12700">
            <a:noFill/>
            <a:miter lim="800000"/>
            <a:headEnd/>
            <a:tailEnd/>
          </a:ln>
        </p:spPr>
        <p:txBody>
          <a:bodyPr wrap="none" lIns="0" tIns="0" rIns="0" bIns="0" anchor="ctr">
            <a:spAutoFit/>
          </a:bodyPr>
          <a:lstStyle/>
          <a:p>
            <a:pPr algn="ctr" defTabSz="642938"/>
            <a:r>
              <a:rPr lang="en-US" sz="3000" dirty="0">
                <a:solidFill>
                  <a:srgbClr val="00FF00"/>
                </a:solidFill>
                <a:latin typeface="Gill Sans" charset="0"/>
                <a:ea typeface="ヒラギノ角ゴ ProN W3" charset="-128"/>
                <a:sym typeface="Gill Sans" charset="0"/>
              </a:rPr>
              <a:t>$</a:t>
            </a:r>
          </a:p>
        </p:txBody>
      </p:sp>
      <p:sp>
        <p:nvSpPr>
          <p:cNvPr id="17424" name="Line 17"/>
          <p:cNvSpPr>
            <a:spLocks noChangeShapeType="1"/>
          </p:cNvSpPr>
          <p:nvPr/>
        </p:nvSpPr>
        <p:spPr bwMode="auto">
          <a:xfrm rot="10800000">
            <a:off x="6022181" y="2974181"/>
            <a:ext cx="581177" cy="462318"/>
          </a:xfrm>
          <a:prstGeom prst="line">
            <a:avLst/>
          </a:prstGeom>
          <a:noFill/>
          <a:ln w="38100">
            <a:solidFill>
              <a:schemeClr val="tx1"/>
            </a:solidFill>
            <a:round/>
            <a:headEnd type="stealth" w="med" len="med"/>
            <a:tailEnd/>
          </a:ln>
        </p:spPr>
        <p:txBody>
          <a:bodyPr/>
          <a:lstStyle/>
          <a:p>
            <a:endParaRPr lang="en-US" dirty="0"/>
          </a:p>
        </p:txBody>
      </p:sp>
      <p:sp>
        <p:nvSpPr>
          <p:cNvPr id="17425" name="Rectangle 18"/>
          <p:cNvSpPr>
            <a:spLocks/>
          </p:cNvSpPr>
          <p:nvPr/>
        </p:nvSpPr>
        <p:spPr bwMode="auto">
          <a:xfrm>
            <a:off x="6665862" y="3417521"/>
            <a:ext cx="2187626" cy="1078466"/>
          </a:xfrm>
          <a:prstGeom prst="rect">
            <a:avLst/>
          </a:prstGeom>
          <a:solidFill>
            <a:schemeClr val="accent1"/>
          </a:solidFill>
          <a:ln w="25400">
            <a:solidFill>
              <a:schemeClr val="tx1"/>
            </a:solidFill>
            <a:miter lim="800000"/>
            <a:headEnd/>
            <a:tailEnd/>
          </a:ln>
        </p:spPr>
        <p:txBody>
          <a:bodyPr lIns="0" tIns="0" rIns="0" bIns="0" anchor="ctr"/>
          <a:lstStyle/>
          <a:p>
            <a:pPr algn="ctr" defTabSz="642938"/>
            <a:r>
              <a:rPr lang="en-US" sz="1700" b="1" dirty="0">
                <a:solidFill>
                  <a:srgbClr val="002060"/>
                </a:solidFill>
                <a:ea typeface="ヒラギノ角ゴ ProN W3" charset="-128"/>
                <a:sym typeface="Gill Sans" charset="0"/>
              </a:rPr>
              <a:t>50% to World Fund</a:t>
            </a:r>
          </a:p>
          <a:p>
            <a:pPr algn="ctr" defTabSz="642938"/>
            <a:r>
              <a:rPr lang="en-US" sz="1700" b="1" dirty="0">
                <a:solidFill>
                  <a:srgbClr val="002060"/>
                </a:solidFill>
                <a:ea typeface="ヒラギノ角ゴ ProN W3" charset="-128"/>
                <a:sym typeface="Gill Sans" charset="0"/>
              </a:rPr>
              <a:t>Matching Grants</a:t>
            </a:r>
          </a:p>
          <a:p>
            <a:pPr algn="ctr" defTabSz="642938"/>
            <a:r>
              <a:rPr lang="en-US" sz="1700" b="1" dirty="0">
                <a:solidFill>
                  <a:srgbClr val="002060"/>
                </a:solidFill>
                <a:ea typeface="ヒラギノ角ゴ ProN W3" charset="-128"/>
                <a:sym typeface="Gill Sans" charset="0"/>
              </a:rPr>
              <a:t>Peace Fellows</a:t>
            </a:r>
          </a:p>
          <a:p>
            <a:pPr algn="ctr" defTabSz="642938"/>
            <a:r>
              <a:rPr lang="en-US" sz="1700" b="1" dirty="0">
                <a:solidFill>
                  <a:srgbClr val="002060"/>
                </a:solidFill>
                <a:ea typeface="ヒラギノ角ゴ ProN W3" charset="-128"/>
                <a:sym typeface="Gill Sans" charset="0"/>
              </a:rPr>
              <a:t>PolioPlus</a:t>
            </a:r>
          </a:p>
        </p:txBody>
      </p:sp>
      <p:sp>
        <p:nvSpPr>
          <p:cNvPr id="17426" name="Rectangle 19"/>
          <p:cNvSpPr>
            <a:spLocks/>
          </p:cNvSpPr>
          <p:nvPr/>
        </p:nvSpPr>
        <p:spPr bwMode="auto">
          <a:xfrm>
            <a:off x="1745936" y="3400774"/>
            <a:ext cx="3134109" cy="794894"/>
          </a:xfrm>
          <a:prstGeom prst="rect">
            <a:avLst/>
          </a:prstGeom>
          <a:solidFill>
            <a:schemeClr val="accent1"/>
          </a:solidFill>
          <a:ln w="25400">
            <a:solidFill>
              <a:schemeClr val="tx1"/>
            </a:solidFill>
            <a:miter lim="800000"/>
            <a:headEnd/>
            <a:tailEnd/>
          </a:ln>
        </p:spPr>
        <p:txBody>
          <a:bodyPr lIns="0" tIns="0" rIns="0" bIns="0" anchor="ctr"/>
          <a:lstStyle/>
          <a:p>
            <a:pPr algn="ctr" defTabSz="642938"/>
            <a:r>
              <a:rPr lang="en-US" sz="1700" b="1" dirty="0">
                <a:solidFill>
                  <a:srgbClr val="002060"/>
                </a:solidFill>
                <a:ea typeface="ヒラギノ角ゴ ProN W3" charset="-128"/>
                <a:sym typeface="Gill Sans" charset="0"/>
              </a:rPr>
              <a:t>50% to District Designated Fund (DDF)</a:t>
            </a:r>
          </a:p>
        </p:txBody>
      </p:sp>
      <p:sp>
        <p:nvSpPr>
          <p:cNvPr id="17427" name="Line 20"/>
          <p:cNvSpPr>
            <a:spLocks noChangeShapeType="1"/>
          </p:cNvSpPr>
          <p:nvPr/>
        </p:nvSpPr>
        <p:spPr bwMode="auto">
          <a:xfrm rot="10800000" flipH="1">
            <a:off x="4978265" y="3009900"/>
            <a:ext cx="591479" cy="417663"/>
          </a:xfrm>
          <a:prstGeom prst="line">
            <a:avLst/>
          </a:prstGeom>
          <a:noFill/>
          <a:ln w="38100">
            <a:solidFill>
              <a:schemeClr val="tx1"/>
            </a:solidFill>
            <a:round/>
            <a:headEnd type="stealth" w="med" len="med"/>
            <a:tailEnd/>
          </a:ln>
        </p:spPr>
        <p:txBody>
          <a:bodyPr/>
          <a:lstStyle/>
          <a:p>
            <a:endParaRPr lang="en-US" dirty="0"/>
          </a:p>
        </p:txBody>
      </p:sp>
      <p:sp>
        <p:nvSpPr>
          <p:cNvPr id="15381" name="Rectangle 21"/>
          <p:cNvSpPr>
            <a:spLocks/>
          </p:cNvSpPr>
          <p:nvPr/>
        </p:nvSpPr>
        <p:spPr bwMode="auto">
          <a:xfrm>
            <a:off x="1254125" y="4829175"/>
            <a:ext cx="1519238" cy="893763"/>
          </a:xfrm>
          <a:prstGeom prst="rect">
            <a:avLst/>
          </a:prstGeom>
          <a:solidFill>
            <a:schemeClr val="accent1"/>
          </a:solidFill>
          <a:ln w="25400">
            <a:solidFill>
              <a:schemeClr val="tx1"/>
            </a:solidFill>
            <a:prstDash val="solid"/>
            <a:miter lim="800000"/>
            <a:headEnd type="none" w="med" len="med"/>
            <a:tailEnd type="none" w="med" len="med"/>
          </a:ln>
        </p:spPr>
        <p:txBody>
          <a:bodyPr lIns="0" tIns="0" rIns="0" bIns="0" anchor="ctr"/>
          <a:lstStyle/>
          <a:p>
            <a:pPr algn="ctr" defTabSz="642938">
              <a:defRPr/>
            </a:pPr>
            <a:endParaRPr lang="en-US" sz="1700" dirty="0">
              <a:solidFill>
                <a:srgbClr val="002060"/>
              </a:solidFill>
              <a:latin typeface="Gill Sans" charset="0"/>
              <a:ea typeface="ヒラギノ角ゴ ProN W3" charset="-128"/>
              <a:sym typeface="Gill Sans" charset="0"/>
            </a:endParaRPr>
          </a:p>
          <a:p>
            <a:pPr algn="ctr" defTabSz="642938">
              <a:defRPr/>
            </a:pPr>
            <a:r>
              <a:rPr lang="en-US" sz="1700" b="1" dirty="0">
                <a:solidFill>
                  <a:srgbClr val="002060"/>
                </a:solidFill>
                <a:ea typeface="ヒラギノ角ゴ ProN W3" charset="-128"/>
                <a:sym typeface="Gill Sans" charset="0"/>
              </a:rPr>
              <a:t>Up to </a:t>
            </a:r>
          </a:p>
          <a:p>
            <a:pPr algn="ctr" defTabSz="642938">
              <a:defRPr/>
            </a:pPr>
            <a:r>
              <a:rPr lang="en-US" sz="1700" b="1" dirty="0">
                <a:solidFill>
                  <a:srgbClr val="002060"/>
                </a:solidFill>
                <a:ea typeface="ヒラギノ角ゴ ProN W3" charset="-128"/>
                <a:sym typeface="Gill Sans" charset="0"/>
              </a:rPr>
              <a:t>½ for District Grants</a:t>
            </a:r>
          </a:p>
          <a:p>
            <a:pPr algn="ctr" defTabSz="642938">
              <a:defRPr/>
            </a:pPr>
            <a:endParaRPr lang="en-US" sz="1300" dirty="0">
              <a:solidFill>
                <a:schemeClr val="folHlink"/>
              </a:solidFill>
              <a:effectLst>
                <a:outerShdw blurRad="38100" dist="38100" dir="2700000" algn="tl">
                  <a:srgbClr val="000000"/>
                </a:outerShdw>
              </a:effectLst>
              <a:latin typeface="Gill Sans" charset="0"/>
              <a:ea typeface="ヒラギノ角ゴ ProN W3" charset="-128"/>
              <a:sym typeface="Gill Sans" charset="0"/>
            </a:endParaRPr>
          </a:p>
        </p:txBody>
      </p:sp>
      <p:sp>
        <p:nvSpPr>
          <p:cNvPr id="15382" name="Rectangle 22"/>
          <p:cNvSpPr>
            <a:spLocks/>
          </p:cNvSpPr>
          <p:nvPr/>
        </p:nvSpPr>
        <p:spPr bwMode="auto">
          <a:xfrm>
            <a:off x="3808413" y="4829175"/>
            <a:ext cx="1517650" cy="893763"/>
          </a:xfrm>
          <a:prstGeom prst="rect">
            <a:avLst/>
          </a:prstGeom>
          <a:solidFill>
            <a:schemeClr val="accent1"/>
          </a:solidFill>
          <a:ln w="25400">
            <a:solidFill>
              <a:schemeClr val="tx1"/>
            </a:solidFill>
            <a:prstDash val="solid"/>
            <a:miter lim="800000"/>
            <a:headEnd type="none" w="med" len="med"/>
            <a:tailEnd type="none" w="med" len="med"/>
          </a:ln>
        </p:spPr>
        <p:txBody>
          <a:bodyPr lIns="0" tIns="0" rIns="0" bIns="0" anchor="ctr"/>
          <a:lstStyle/>
          <a:p>
            <a:pPr algn="ctr" defTabSz="642938">
              <a:defRPr/>
            </a:pPr>
            <a:endParaRPr lang="en-US" sz="1700" dirty="0">
              <a:solidFill>
                <a:schemeClr val="folHlink"/>
              </a:solidFill>
              <a:effectLst>
                <a:outerShdw blurRad="38100" dist="38100" dir="2700000" algn="tl">
                  <a:srgbClr val="000000"/>
                </a:outerShdw>
              </a:effectLst>
              <a:latin typeface="Gill Sans" charset="0"/>
              <a:ea typeface="ヒラギノ角ゴ ProN W3" charset="-128"/>
              <a:sym typeface="Gill Sans" charset="0"/>
            </a:endParaRPr>
          </a:p>
          <a:p>
            <a:pPr algn="ctr" defTabSz="642938">
              <a:defRPr/>
            </a:pPr>
            <a:r>
              <a:rPr lang="en-US" sz="1700" b="1" dirty="0">
                <a:solidFill>
                  <a:srgbClr val="002060"/>
                </a:solidFill>
                <a:ea typeface="ヒラギノ角ゴ ProN W3" charset="-128"/>
                <a:sym typeface="Gill Sans" charset="0"/>
              </a:rPr>
              <a:t>At least</a:t>
            </a:r>
          </a:p>
          <a:p>
            <a:pPr algn="ctr" defTabSz="642938">
              <a:defRPr/>
            </a:pPr>
            <a:r>
              <a:rPr lang="en-US" sz="1700" b="1" dirty="0">
                <a:solidFill>
                  <a:srgbClr val="002060"/>
                </a:solidFill>
                <a:ea typeface="ヒラギノ角ゴ ProN W3" charset="-128"/>
                <a:sym typeface="Gill Sans" charset="0"/>
              </a:rPr>
              <a:t>½ for Global Grants</a:t>
            </a:r>
          </a:p>
          <a:p>
            <a:pPr algn="ctr" defTabSz="642938">
              <a:defRPr/>
            </a:pPr>
            <a:endParaRPr lang="en-US" sz="1700" dirty="0">
              <a:solidFill>
                <a:schemeClr val="folHlink"/>
              </a:solidFill>
              <a:effectLst>
                <a:outerShdw blurRad="38100" dist="38100" dir="2700000" algn="tl">
                  <a:srgbClr val="000000"/>
                </a:outerShdw>
              </a:effectLst>
              <a:latin typeface="Gill Sans" charset="0"/>
              <a:ea typeface="ヒラギノ角ゴ ProN W3" charset="-128"/>
              <a:sym typeface="Gill Sans" charset="0"/>
            </a:endParaRPr>
          </a:p>
        </p:txBody>
      </p:sp>
      <p:sp>
        <p:nvSpPr>
          <p:cNvPr id="17430" name="Line 23"/>
          <p:cNvSpPr>
            <a:spLocks noChangeShapeType="1"/>
          </p:cNvSpPr>
          <p:nvPr/>
        </p:nvSpPr>
        <p:spPr bwMode="auto">
          <a:xfrm rot="10800000" flipH="1">
            <a:off x="2790639" y="4240326"/>
            <a:ext cx="544674" cy="571610"/>
          </a:xfrm>
          <a:prstGeom prst="line">
            <a:avLst/>
          </a:prstGeom>
          <a:noFill/>
          <a:ln w="38100">
            <a:solidFill>
              <a:schemeClr val="tx1"/>
            </a:solidFill>
            <a:round/>
            <a:headEnd type="stealth" w="med" len="med"/>
            <a:tailEnd/>
          </a:ln>
        </p:spPr>
        <p:txBody>
          <a:bodyPr/>
          <a:lstStyle/>
          <a:p>
            <a:endParaRPr lang="en-US" dirty="0"/>
          </a:p>
        </p:txBody>
      </p:sp>
      <p:sp>
        <p:nvSpPr>
          <p:cNvPr id="17431" name="Line 24"/>
          <p:cNvSpPr>
            <a:spLocks noChangeShapeType="1"/>
          </p:cNvSpPr>
          <p:nvPr/>
        </p:nvSpPr>
        <p:spPr bwMode="auto">
          <a:xfrm rot="10800000">
            <a:off x="3324225" y="4241006"/>
            <a:ext cx="466471" cy="588793"/>
          </a:xfrm>
          <a:prstGeom prst="line">
            <a:avLst/>
          </a:prstGeom>
          <a:noFill/>
          <a:ln w="38100">
            <a:solidFill>
              <a:schemeClr val="tx1"/>
            </a:solidFill>
            <a:round/>
            <a:headEnd type="stealth" w="med" len="med"/>
            <a:tailEnd/>
          </a:ln>
        </p:spPr>
        <p:txBody>
          <a:bodyPr/>
          <a:lstStyle/>
          <a:p>
            <a:endParaRPr lang="en-US" dirty="0"/>
          </a:p>
        </p:txBody>
      </p:sp>
      <p:sp>
        <p:nvSpPr>
          <p:cNvPr id="17432" name="Rectangle 26"/>
          <p:cNvSpPr>
            <a:spLocks/>
          </p:cNvSpPr>
          <p:nvPr/>
        </p:nvSpPr>
        <p:spPr bwMode="auto">
          <a:xfrm>
            <a:off x="2362200" y="1676400"/>
            <a:ext cx="1752600" cy="457200"/>
          </a:xfrm>
          <a:prstGeom prst="rect">
            <a:avLst/>
          </a:prstGeom>
          <a:solidFill>
            <a:srgbClr val="FF766F"/>
          </a:solidFill>
          <a:ln w="38100">
            <a:solidFill>
              <a:schemeClr val="tx1"/>
            </a:solidFill>
            <a:miter lim="800000"/>
            <a:headEnd/>
            <a:tailEnd/>
          </a:ln>
        </p:spPr>
        <p:txBody>
          <a:bodyPr lIns="0" tIns="0" rIns="0" bIns="0" anchor="ctr"/>
          <a:lstStyle/>
          <a:p>
            <a:pPr algn="ctr" defTabSz="642938"/>
            <a:r>
              <a:rPr lang="en-US" sz="2400" dirty="0">
                <a:solidFill>
                  <a:srgbClr val="002060"/>
                </a:solidFill>
                <a:ea typeface="ヒラギノ角ゴ ProN W3" charset="-128"/>
                <a:sym typeface="Gill Sans" charset="0"/>
              </a:rPr>
              <a:t>Year 2</a:t>
            </a:r>
          </a:p>
        </p:txBody>
      </p:sp>
      <p:sp>
        <p:nvSpPr>
          <p:cNvPr id="17433" name="Rectangle 27"/>
          <p:cNvSpPr>
            <a:spLocks/>
          </p:cNvSpPr>
          <p:nvPr/>
        </p:nvSpPr>
        <p:spPr bwMode="auto">
          <a:xfrm>
            <a:off x="4114800" y="1676400"/>
            <a:ext cx="1740055" cy="457200"/>
          </a:xfrm>
          <a:prstGeom prst="rect">
            <a:avLst/>
          </a:prstGeom>
          <a:solidFill>
            <a:srgbClr val="98B7FE"/>
          </a:solidFill>
          <a:ln w="38100">
            <a:solidFill>
              <a:schemeClr val="tx1"/>
            </a:solidFill>
            <a:miter lim="800000"/>
            <a:headEnd/>
            <a:tailEnd/>
          </a:ln>
        </p:spPr>
        <p:txBody>
          <a:bodyPr lIns="0" tIns="0" rIns="0" bIns="0" anchor="ctr"/>
          <a:lstStyle/>
          <a:p>
            <a:pPr algn="ctr" defTabSz="642938"/>
            <a:r>
              <a:rPr lang="en-US" sz="2400" dirty="0">
                <a:latin typeface="Gill Sans" charset="0"/>
                <a:ea typeface="ヒラギノ角ゴ ProN W3" charset="-128"/>
                <a:sym typeface="Gill Sans" charset="0"/>
              </a:rPr>
              <a:t>Year 3</a:t>
            </a:r>
            <a:endParaRPr lang="en-US" sz="2400" dirty="0">
              <a:solidFill>
                <a:srgbClr val="FFFFFF"/>
              </a:solidFill>
              <a:latin typeface="Gill Sans" charset="0"/>
              <a:ea typeface="ヒラギノ角ゴ ProN W3" charset="-128"/>
              <a:sym typeface="Gill Sans" charset="0"/>
            </a:endParaRPr>
          </a:p>
        </p:txBody>
      </p:sp>
      <p:grpSp>
        <p:nvGrpSpPr>
          <p:cNvPr id="17434" name="Group 28"/>
          <p:cNvGrpSpPr>
            <a:grpSpLocks/>
          </p:cNvGrpSpPr>
          <p:nvPr/>
        </p:nvGrpSpPr>
        <p:grpSpPr bwMode="auto">
          <a:xfrm>
            <a:off x="403225" y="414338"/>
            <a:ext cx="723256" cy="804942"/>
            <a:chOff x="-269" y="-43"/>
            <a:chExt cx="648" cy="721"/>
          </a:xfrm>
        </p:grpSpPr>
        <p:sp>
          <p:nvSpPr>
            <p:cNvPr id="17439" name="Rectangle 29"/>
            <p:cNvSpPr>
              <a:spLocks/>
            </p:cNvSpPr>
            <p:nvPr/>
          </p:nvSpPr>
          <p:spPr bwMode="auto">
            <a:xfrm>
              <a:off x="189" y="268"/>
              <a:ext cx="190" cy="410"/>
            </a:xfrm>
            <a:prstGeom prst="rect">
              <a:avLst/>
            </a:prstGeom>
            <a:noFill/>
            <a:ln w="12700">
              <a:noFill/>
              <a:miter lim="800000"/>
              <a:headEnd/>
              <a:tailEnd/>
            </a:ln>
          </p:spPr>
          <p:txBody>
            <a:bodyPr wrap="none" lIns="0" tIns="0" rIns="0" bIns="0" anchor="ctr">
              <a:spAutoFit/>
            </a:bodyPr>
            <a:lstStyle/>
            <a:p>
              <a:pPr algn="ctr" defTabSz="642938"/>
              <a:r>
                <a:rPr lang="en-US" sz="3000" dirty="0">
                  <a:solidFill>
                    <a:srgbClr val="00FF00"/>
                  </a:solidFill>
                  <a:latin typeface="Gill Sans" charset="0"/>
                  <a:ea typeface="ヒラギノ角ゴ ProN W3" charset="-128"/>
                  <a:sym typeface="Gill Sans" charset="0"/>
                </a:rPr>
                <a:t>$</a:t>
              </a:r>
            </a:p>
          </p:txBody>
        </p:sp>
        <p:sp>
          <p:nvSpPr>
            <p:cNvPr id="17440" name="Rectangle 30"/>
            <p:cNvSpPr>
              <a:spLocks/>
            </p:cNvSpPr>
            <p:nvPr/>
          </p:nvSpPr>
          <p:spPr bwMode="auto">
            <a:xfrm>
              <a:off x="-269" y="-43"/>
              <a:ext cx="615" cy="331"/>
            </a:xfrm>
            <a:prstGeom prst="rect">
              <a:avLst/>
            </a:prstGeom>
            <a:noFill/>
            <a:ln w="12700">
              <a:noFill/>
              <a:miter lim="800000"/>
              <a:headEnd/>
              <a:tailEnd/>
            </a:ln>
          </p:spPr>
          <p:txBody>
            <a:bodyPr wrap="none" lIns="0" tIns="0" rIns="0" bIns="0" anchor="ctr">
              <a:spAutoFit/>
            </a:bodyPr>
            <a:lstStyle/>
            <a:p>
              <a:pPr algn="ctr" defTabSz="642938"/>
              <a:r>
                <a:rPr lang="en-US" sz="2400" dirty="0">
                  <a:latin typeface="Gill Sans" charset="0"/>
                  <a:ea typeface="ヒラギノ角ゴ ProN W3" charset="-128"/>
                  <a:sym typeface="Gill Sans" charset="0"/>
                </a:rPr>
                <a:t>$100</a:t>
              </a:r>
            </a:p>
          </p:txBody>
        </p:sp>
      </p:grpSp>
      <p:sp>
        <p:nvSpPr>
          <p:cNvPr id="17435" name="Rectangle 31"/>
          <p:cNvSpPr>
            <a:spLocks/>
          </p:cNvSpPr>
          <p:nvPr/>
        </p:nvSpPr>
        <p:spPr bwMode="auto">
          <a:xfrm>
            <a:off x="4006111" y="4471426"/>
            <a:ext cx="514539" cy="369537"/>
          </a:xfrm>
          <a:prstGeom prst="rect">
            <a:avLst/>
          </a:prstGeom>
          <a:noFill/>
          <a:ln w="12700">
            <a:noFill/>
            <a:miter lim="800000"/>
            <a:headEnd/>
            <a:tailEnd/>
          </a:ln>
        </p:spPr>
        <p:txBody>
          <a:bodyPr wrap="none" lIns="0" tIns="0" rIns="0" bIns="0" anchor="ctr">
            <a:spAutoFit/>
          </a:bodyPr>
          <a:lstStyle/>
          <a:p>
            <a:pPr algn="ctr" defTabSz="642938"/>
            <a:r>
              <a:rPr lang="en-US" sz="2400" dirty="0">
                <a:latin typeface="Gill Sans" charset="0"/>
                <a:ea typeface="ヒラギノ角ゴ ProN W3" charset="-128"/>
                <a:sym typeface="Gill Sans" charset="0"/>
              </a:rPr>
              <a:t>$25</a:t>
            </a:r>
          </a:p>
        </p:txBody>
      </p:sp>
      <p:sp>
        <p:nvSpPr>
          <p:cNvPr id="17436" name="Rectangle 32"/>
          <p:cNvSpPr>
            <a:spLocks/>
          </p:cNvSpPr>
          <p:nvPr/>
        </p:nvSpPr>
        <p:spPr bwMode="auto">
          <a:xfrm>
            <a:off x="1452393" y="4471426"/>
            <a:ext cx="514539" cy="369537"/>
          </a:xfrm>
          <a:prstGeom prst="rect">
            <a:avLst/>
          </a:prstGeom>
          <a:noFill/>
          <a:ln w="12700">
            <a:noFill/>
            <a:miter lim="800000"/>
            <a:headEnd/>
            <a:tailEnd/>
          </a:ln>
        </p:spPr>
        <p:txBody>
          <a:bodyPr wrap="none" lIns="0" tIns="0" rIns="0" bIns="0" anchor="ctr">
            <a:spAutoFit/>
          </a:bodyPr>
          <a:lstStyle/>
          <a:p>
            <a:pPr algn="ctr" defTabSz="642938"/>
            <a:r>
              <a:rPr lang="en-US" sz="2400" dirty="0">
                <a:latin typeface="Gill Sans" charset="0"/>
                <a:ea typeface="ヒラギノ角ゴ ProN W3" charset="-128"/>
                <a:sym typeface="Gill Sans" charset="0"/>
              </a:rPr>
              <a:t>$25</a:t>
            </a:r>
          </a:p>
        </p:txBody>
      </p:sp>
      <p:sp>
        <p:nvSpPr>
          <p:cNvPr id="17437" name="Rectangle 33"/>
          <p:cNvSpPr>
            <a:spLocks/>
          </p:cNvSpPr>
          <p:nvPr/>
        </p:nvSpPr>
        <p:spPr bwMode="auto">
          <a:xfrm>
            <a:off x="2681258" y="3027888"/>
            <a:ext cx="514539" cy="369537"/>
          </a:xfrm>
          <a:prstGeom prst="rect">
            <a:avLst/>
          </a:prstGeom>
          <a:noFill/>
          <a:ln w="12700">
            <a:noFill/>
            <a:miter lim="800000"/>
            <a:headEnd/>
            <a:tailEnd/>
          </a:ln>
        </p:spPr>
        <p:txBody>
          <a:bodyPr wrap="none" lIns="0" tIns="0" rIns="0" bIns="0" anchor="ctr">
            <a:spAutoFit/>
          </a:bodyPr>
          <a:lstStyle/>
          <a:p>
            <a:pPr algn="ctr" defTabSz="642938"/>
            <a:r>
              <a:rPr lang="en-US" sz="2400" dirty="0">
                <a:latin typeface="Gill Sans" charset="0"/>
                <a:ea typeface="ヒラギノ角ゴ ProN W3" charset="-128"/>
                <a:sym typeface="Gill Sans" charset="0"/>
              </a:rPr>
              <a:t>$50</a:t>
            </a:r>
          </a:p>
        </p:txBody>
      </p:sp>
      <p:sp>
        <p:nvSpPr>
          <p:cNvPr id="17438" name="Rectangle 34"/>
          <p:cNvSpPr>
            <a:spLocks/>
          </p:cNvSpPr>
          <p:nvPr/>
        </p:nvSpPr>
        <p:spPr bwMode="auto">
          <a:xfrm>
            <a:off x="7035303" y="3015608"/>
            <a:ext cx="514539" cy="369537"/>
          </a:xfrm>
          <a:prstGeom prst="rect">
            <a:avLst/>
          </a:prstGeom>
          <a:noFill/>
          <a:ln w="12700">
            <a:noFill/>
            <a:miter lim="800000"/>
            <a:headEnd/>
            <a:tailEnd/>
          </a:ln>
        </p:spPr>
        <p:txBody>
          <a:bodyPr wrap="none" lIns="0" tIns="0" rIns="0" bIns="0" anchor="ctr">
            <a:spAutoFit/>
          </a:bodyPr>
          <a:lstStyle/>
          <a:p>
            <a:pPr algn="ctr" defTabSz="642938"/>
            <a:r>
              <a:rPr lang="en-US" sz="2400" dirty="0">
                <a:latin typeface="Gill Sans" charset="0"/>
                <a:ea typeface="ヒラギノ角ゴ ProN W3" charset="-128"/>
                <a:sym typeface="Gill Sans" charset="0"/>
              </a:rPr>
              <a:t>$50</a:t>
            </a:r>
          </a:p>
        </p:txBody>
      </p:sp>
      <p:sp>
        <p:nvSpPr>
          <p:cNvPr id="17412" name="Rectangle 35"/>
          <p:cNvSpPr>
            <a:spLocks/>
          </p:cNvSpPr>
          <p:nvPr/>
        </p:nvSpPr>
        <p:spPr bwMode="auto">
          <a:xfrm>
            <a:off x="2152650" y="98425"/>
            <a:ext cx="4498975" cy="727075"/>
          </a:xfrm>
          <a:prstGeom prst="rect">
            <a:avLst/>
          </a:prstGeom>
          <a:solidFill>
            <a:srgbClr val="CDCDCD"/>
          </a:solidFill>
          <a:ln w="25400">
            <a:solidFill>
              <a:schemeClr val="tx1"/>
            </a:solidFill>
            <a:miter lim="800000"/>
            <a:headEnd/>
            <a:tailEnd/>
          </a:ln>
        </p:spPr>
        <p:txBody>
          <a:bodyPr lIns="0" tIns="0" rIns="0" bIns="0" anchor="ctr"/>
          <a:lstStyle/>
          <a:p>
            <a:pPr algn="ctr" defTabSz="642938"/>
            <a:r>
              <a:rPr lang="en-US" sz="1700" dirty="0">
                <a:solidFill>
                  <a:srgbClr val="FF0000"/>
                </a:solidFill>
                <a:ea typeface="ヒラギノ角ゴ ProN W3" charset="-128"/>
                <a:sym typeface="Gill Sans" charset="0"/>
              </a:rPr>
              <a:t>ANNUAL FUND GIVING -- SHARE</a:t>
            </a:r>
          </a:p>
        </p:txBody>
      </p:sp>
      <p:sp>
        <p:nvSpPr>
          <p:cNvPr id="17413" name="TextBox 36"/>
          <p:cNvSpPr txBox="1">
            <a:spLocks noChangeArrowheads="1"/>
          </p:cNvSpPr>
          <p:nvPr/>
        </p:nvSpPr>
        <p:spPr bwMode="auto">
          <a:xfrm>
            <a:off x="609600" y="1676400"/>
            <a:ext cx="1754188" cy="434252"/>
          </a:xfrm>
          <a:prstGeom prst="rect">
            <a:avLst/>
          </a:prstGeom>
          <a:noFill/>
          <a:ln w="38100">
            <a:solidFill>
              <a:schemeClr val="tx1"/>
            </a:solidFill>
            <a:miter lim="800000"/>
            <a:headEnd/>
            <a:tailEnd/>
          </a:ln>
        </p:spPr>
        <p:txBody>
          <a:bodyPr wrap="square" lIns="64291" tIns="32146" rIns="64291" bIns="32146">
            <a:spAutoFit/>
          </a:bodyPr>
          <a:lstStyle/>
          <a:p>
            <a:pPr algn="ctr" defTabSz="642938"/>
            <a:r>
              <a:rPr lang="en-US" sz="2400" dirty="0">
                <a:solidFill>
                  <a:srgbClr val="002060"/>
                </a:solidFill>
                <a:ea typeface="ヒラギノ角ゴ ProN W3" charset="-128"/>
                <a:sym typeface="Gill Sans" charset="0"/>
              </a:rPr>
              <a:t>Year 1</a:t>
            </a:r>
          </a:p>
        </p:txBody>
      </p:sp>
      <p:sp>
        <p:nvSpPr>
          <p:cNvPr id="17414" name="Footer Placeholder 7"/>
          <p:cNvSpPr>
            <a:spLocks noGrp="1"/>
          </p:cNvSpPr>
          <p:nvPr>
            <p:ph type="ftr" sz="quarter" idx="4294967295"/>
          </p:nvPr>
        </p:nvSpPr>
        <p:spPr bwMode="auto">
          <a:xfrm>
            <a:off x="5105400" y="6324600"/>
            <a:ext cx="2133600" cy="228600"/>
          </a:xfrm>
          <a:prstGeom prst="rect">
            <a:avLst/>
          </a:prstGeom>
          <a:noFill/>
          <a:ln>
            <a:miter lim="800000"/>
            <a:headEnd/>
            <a:tailEnd/>
          </a:ln>
        </p:spPr>
        <p:txBody>
          <a:bodyPr/>
          <a:lstStyle/>
          <a:p>
            <a:pPr algn="r"/>
            <a:r>
              <a:rPr lang="en-US" sz="1400" i="0" dirty="0"/>
              <a:t>District 7170</a:t>
            </a:r>
          </a:p>
        </p:txBody>
      </p:sp>
      <p:sp>
        <p:nvSpPr>
          <p:cNvPr id="17415" name="Slide Number Placeholder 8"/>
          <p:cNvSpPr>
            <a:spLocks noGrp="1"/>
          </p:cNvSpPr>
          <p:nvPr>
            <p:ph type="sldNum" sz="quarter" idx="11"/>
          </p:nvPr>
        </p:nvSpPr>
        <p:spPr>
          <a:xfrm>
            <a:off x="6553200" y="6356350"/>
            <a:ext cx="2133600" cy="365125"/>
          </a:xfrm>
          <a:noFill/>
        </p:spPr>
        <p:txBody>
          <a:bodyPr/>
          <a:lstStyle/>
          <a:p>
            <a:fld id="{3E8B6D21-9F8A-42C8-BE59-FB9E0ED7F9EF}" type="slidenum">
              <a:rPr lang="en-US" smtClean="0"/>
              <a:pPr/>
              <a:t>30</a:t>
            </a:fld>
            <a:endParaRPr 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defRPr/>
            </a:pPr>
            <a:r>
              <a:rPr lang="en-US" sz="4000" dirty="0">
                <a:ea typeface="ＭＳ Ｐゴシック" pitchFamily="34" charset="-128"/>
              </a:rPr>
              <a:t>2023-24 District Grants Committee</a:t>
            </a:r>
          </a:p>
        </p:txBody>
      </p:sp>
      <p:sp>
        <p:nvSpPr>
          <p:cNvPr id="20483" name="Content Placeholder 2"/>
          <p:cNvSpPr>
            <a:spLocks noGrp="1"/>
          </p:cNvSpPr>
          <p:nvPr>
            <p:ph idx="1"/>
          </p:nvPr>
        </p:nvSpPr>
        <p:spPr>
          <a:xfrm>
            <a:off x="457200" y="1219200"/>
            <a:ext cx="8229600" cy="4648200"/>
          </a:xfrm>
        </p:spPr>
        <p:txBody>
          <a:bodyPr/>
          <a:lstStyle/>
          <a:p>
            <a:pPr>
              <a:buFontTx/>
              <a:buNone/>
              <a:tabLst>
                <a:tab pos="8034338" algn="r"/>
              </a:tabLst>
            </a:pPr>
            <a:r>
              <a:rPr lang="en-US" sz="2400" dirty="0">
                <a:ea typeface="ＭＳ Ｐゴシック" pitchFamily="34" charset="-128"/>
              </a:rPr>
              <a:t>DG Wendy </a:t>
            </a:r>
            <a:r>
              <a:rPr lang="en-US" sz="2400" dirty="0" err="1">
                <a:ea typeface="ＭＳ Ｐゴシック" pitchFamily="34" charset="-128"/>
              </a:rPr>
              <a:t>Deis</a:t>
            </a:r>
            <a:r>
              <a:rPr lang="en-US" sz="2400" dirty="0">
                <a:ea typeface="ＭＳ Ｐゴシック" pitchFamily="34" charset="-128"/>
              </a:rPr>
              <a:t>	Owego </a:t>
            </a:r>
          </a:p>
          <a:p>
            <a:pPr>
              <a:buFontTx/>
              <a:buNone/>
              <a:tabLst>
                <a:tab pos="8034338" algn="r"/>
              </a:tabLst>
            </a:pPr>
            <a:r>
              <a:rPr lang="en-US" sz="2400" dirty="0">
                <a:ea typeface="ＭＳ Ｐゴシック" pitchFamily="34" charset="-128"/>
              </a:rPr>
              <a:t>Foundation Chair Zoë van der Meulen	Unadilla</a:t>
            </a:r>
          </a:p>
          <a:p>
            <a:pPr>
              <a:buFontTx/>
              <a:buNone/>
              <a:tabLst>
                <a:tab pos="8034338" algn="r"/>
              </a:tabLst>
            </a:pPr>
            <a:r>
              <a:rPr lang="en-US" sz="2400" dirty="0">
                <a:ea typeface="ＭＳ Ｐゴシック" pitchFamily="34" charset="-128"/>
              </a:rPr>
              <a:t>Grants Committee Chair Catrina Ruling	Oneonta</a:t>
            </a:r>
          </a:p>
          <a:p>
            <a:pPr>
              <a:buFontTx/>
              <a:buNone/>
              <a:tabLst>
                <a:tab pos="8034338" algn="r"/>
              </a:tabLst>
            </a:pPr>
            <a:r>
              <a:rPr lang="en-US" sz="2400" dirty="0">
                <a:ea typeface="ＭＳ Ｐゴシック" pitchFamily="34" charset="-128"/>
              </a:rPr>
              <a:t>District Treasurer Tony Salerno	Dryden </a:t>
            </a:r>
          </a:p>
          <a:p>
            <a:pPr>
              <a:buFontTx/>
              <a:buNone/>
              <a:tabLst>
                <a:tab pos="8034338" algn="r"/>
              </a:tabLst>
            </a:pPr>
            <a:r>
              <a:rPr lang="en-US" sz="2400" dirty="0">
                <a:ea typeface="ＭＳ Ｐゴシック" pitchFamily="34" charset="-128"/>
              </a:rPr>
              <a:t>Member-At-Large Brian Buttner	Dryden</a:t>
            </a:r>
          </a:p>
          <a:p>
            <a:pPr>
              <a:buFontTx/>
              <a:buNone/>
              <a:tabLst>
                <a:tab pos="8034338" algn="r"/>
              </a:tabLst>
            </a:pPr>
            <a:r>
              <a:rPr lang="en-US" sz="2400" dirty="0">
                <a:ea typeface="ＭＳ Ｐゴシック" pitchFamily="34" charset="-128"/>
              </a:rPr>
              <a:t>Member-At-Large Cindy Burger	Binghamton</a:t>
            </a:r>
          </a:p>
          <a:p>
            <a:pPr>
              <a:buFontTx/>
              <a:buNone/>
              <a:tabLst>
                <a:tab pos="8034338" algn="r"/>
              </a:tabLst>
            </a:pPr>
            <a:r>
              <a:rPr lang="en-US" sz="2400" dirty="0">
                <a:ea typeface="ＭＳ Ｐゴシック" pitchFamily="34" charset="-128"/>
              </a:rPr>
              <a:t> </a:t>
            </a:r>
          </a:p>
          <a:p>
            <a:pPr>
              <a:buFontTx/>
              <a:buNone/>
              <a:tabLst>
                <a:tab pos="4227513" algn="l"/>
              </a:tabLst>
            </a:pPr>
            <a:endParaRPr lang="en-US" sz="2400" dirty="0">
              <a:ea typeface="ＭＳ Ｐゴシック" pitchFamily="34" charset="-128"/>
            </a:endParaRPr>
          </a:p>
        </p:txBody>
      </p:sp>
      <p:sp>
        <p:nvSpPr>
          <p:cNvPr id="20484" name="Slide Number Placeholder 3"/>
          <p:cNvSpPr>
            <a:spLocks noGrp="1"/>
          </p:cNvSpPr>
          <p:nvPr>
            <p:ph type="sldNum" sz="quarter" idx="11"/>
          </p:nvPr>
        </p:nvSpPr>
        <p:spPr>
          <a:noFill/>
        </p:spPr>
        <p:txBody>
          <a:bodyPr/>
          <a:lstStyle/>
          <a:p>
            <a:fld id="{677EBC72-1011-4D0D-A4D6-AFBB033EB637}"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 Videos</a:t>
            </a:r>
          </a:p>
        </p:txBody>
      </p:sp>
      <p:sp>
        <p:nvSpPr>
          <p:cNvPr id="3" name="Content Placeholder 2"/>
          <p:cNvSpPr>
            <a:spLocks noGrp="1"/>
          </p:cNvSpPr>
          <p:nvPr>
            <p:ph idx="1"/>
          </p:nvPr>
        </p:nvSpPr>
        <p:spPr>
          <a:xfrm>
            <a:off x="457200" y="1676400"/>
            <a:ext cx="8229600" cy="4038600"/>
          </a:xfrm>
        </p:spPr>
        <p:txBody>
          <a:bodyPr/>
          <a:lstStyle/>
          <a:p>
            <a:r>
              <a:rPr lang="en-US" sz="2800" dirty="0"/>
              <a:t>The District’s Foundation Committee developed a series of three videos to explain The Rotary Foundation. </a:t>
            </a:r>
          </a:p>
          <a:p>
            <a:r>
              <a:rPr lang="en-US" sz="2800" dirty="0"/>
              <a:t>They can be accessed on the District website: https://rotarydistrict7170.org/Foundation/</a:t>
            </a:r>
            <a:br>
              <a:rPr lang="en-US" sz="2800" dirty="0"/>
            </a:br>
            <a:r>
              <a:rPr lang="en-US" sz="2800" dirty="0" err="1"/>
              <a:t>FoundationVideoEducation</a:t>
            </a:r>
            <a:r>
              <a:rPr lang="en-US" sz="2800" dirty="0"/>
              <a:t>.</a:t>
            </a:r>
          </a:p>
          <a:p>
            <a:endParaRPr lang="en-US" dirty="0"/>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609600"/>
            <a:ext cx="8229600" cy="4876800"/>
          </a:xfrm>
        </p:spPr>
        <p:txBody>
          <a:bodyPr/>
          <a:lstStyle/>
          <a:p>
            <a:pPr algn="ctr">
              <a:buFontTx/>
              <a:buNone/>
            </a:pPr>
            <a:r>
              <a:rPr lang="en-US" sz="4400" dirty="0">
                <a:ea typeface="ＭＳ Ｐゴシック" pitchFamily="34" charset="-128"/>
              </a:rPr>
              <a:t>Thank you for attending.</a:t>
            </a:r>
          </a:p>
          <a:p>
            <a:pPr algn="ctr">
              <a:buFontTx/>
              <a:buNone/>
            </a:pPr>
            <a:r>
              <a:rPr lang="en-US" dirty="0">
                <a:ea typeface="ＭＳ Ｐゴシック" pitchFamily="34" charset="-128"/>
              </a:rPr>
              <a:t>Contact me if you have questions.</a:t>
            </a:r>
          </a:p>
          <a:p>
            <a:pPr algn="ctr">
              <a:buFontTx/>
              <a:buNone/>
            </a:pPr>
            <a:r>
              <a:rPr lang="en-US" dirty="0">
                <a:ea typeface="ＭＳ Ｐゴシック" pitchFamily="34" charset="-128"/>
              </a:rPr>
              <a:t>Catrina Ruling</a:t>
            </a:r>
          </a:p>
          <a:p>
            <a:pPr algn="ctr">
              <a:buFontTx/>
              <a:buNone/>
            </a:pPr>
            <a:r>
              <a:rPr lang="en-US" dirty="0">
                <a:ea typeface="ＭＳ Ｐゴシック" pitchFamily="34" charset="-128"/>
                <a:hlinkClick r:id="rId3"/>
              </a:rPr>
              <a:t>catrinapt1@hotmail.com</a:t>
            </a:r>
            <a:r>
              <a:rPr lang="en-US" dirty="0">
                <a:ea typeface="ＭＳ Ｐゴシック" pitchFamily="34" charset="-128"/>
              </a:rPr>
              <a:t> </a:t>
            </a:r>
          </a:p>
          <a:p>
            <a:pPr algn="ctr">
              <a:buFontTx/>
              <a:buNone/>
            </a:pPr>
            <a:r>
              <a:rPr lang="en-US" dirty="0">
                <a:ea typeface="ＭＳ Ｐゴシック" pitchFamily="34" charset="-128"/>
              </a:rPr>
              <a:t>Or</a:t>
            </a:r>
          </a:p>
          <a:p>
            <a:pPr algn="ctr">
              <a:buFontTx/>
              <a:buNone/>
            </a:pPr>
            <a:r>
              <a:rPr lang="en-US" dirty="0">
                <a:ea typeface="ＭＳ Ｐゴシック" pitchFamily="34" charset="-128"/>
                <a:hlinkClick r:id="rId4"/>
              </a:rPr>
              <a:t>7170districtgrants@gmail.com</a:t>
            </a:r>
            <a:endParaRPr lang="en-US" dirty="0">
              <a:ea typeface="ＭＳ Ｐゴシック" pitchFamily="34" charset="-128"/>
            </a:endParaRPr>
          </a:p>
          <a:p>
            <a:pPr algn="ctr">
              <a:buFontTx/>
              <a:buNone/>
            </a:pPr>
            <a:r>
              <a:rPr lang="en-US">
                <a:ea typeface="ＭＳ Ｐゴシック" pitchFamily="34" charset="-128"/>
              </a:rPr>
              <a:t>C </a:t>
            </a:r>
            <a:r>
              <a:rPr lang="en-US" dirty="0">
                <a:ea typeface="ＭＳ Ｐゴシック" pitchFamily="34" charset="-128"/>
              </a:rPr>
              <a:t>(607) </a:t>
            </a:r>
            <a:r>
              <a:rPr lang="en-US">
                <a:ea typeface="ＭＳ Ｐゴシック" pitchFamily="34" charset="-128"/>
              </a:rPr>
              <a:t>353-5995  </a:t>
            </a:r>
            <a:r>
              <a:rPr lang="en-US" sz="2400" i="1" dirty="0">
                <a:ea typeface="ＭＳ Ｐゴシック" pitchFamily="34" charset="-128"/>
              </a:rPr>
              <a:t>(until 8 pm)</a:t>
            </a:r>
          </a:p>
          <a:p>
            <a:pPr algn="ctr">
              <a:buFontTx/>
              <a:buNone/>
            </a:pPr>
            <a:endParaRPr lang="en-US" sz="1600" dirty="0">
              <a:ea typeface="ＭＳ Ｐゴシック" pitchFamily="34" charset="-128"/>
            </a:endParaRPr>
          </a:p>
          <a:p>
            <a:pPr algn="ctr">
              <a:buFontTx/>
              <a:buNone/>
            </a:pPr>
            <a:endParaRPr lang="en-US" dirty="0">
              <a:ea typeface="ＭＳ Ｐゴシック" pitchFamily="34" charset="-128"/>
            </a:endParaRPr>
          </a:p>
        </p:txBody>
      </p:sp>
      <p:sp>
        <p:nvSpPr>
          <p:cNvPr id="22531" name="Slide Number Placeholder 3"/>
          <p:cNvSpPr>
            <a:spLocks noGrp="1"/>
          </p:cNvSpPr>
          <p:nvPr>
            <p:ph type="sldNum" sz="quarter" idx="11"/>
          </p:nvPr>
        </p:nvSpPr>
        <p:spPr>
          <a:noFill/>
        </p:spPr>
        <p:txBody>
          <a:bodyPr/>
          <a:lstStyle/>
          <a:p>
            <a:fld id="{E4EF4E64-2EB4-4E02-ADE8-A5E4DFC4A17B}" type="slidenum">
              <a:rPr lang="en-US" smtClean="0"/>
              <a:pPr/>
              <a:t>33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057400"/>
          </a:xfrm>
        </p:spPr>
        <p:txBody>
          <a:bodyPr/>
          <a:lstStyle/>
          <a:p>
            <a:pPr>
              <a:defRPr/>
            </a:pPr>
            <a:br>
              <a:rPr lang="en-US" dirty="0">
                <a:ea typeface="ＭＳ Ｐゴシック" pitchFamily="34" charset="-128"/>
              </a:rPr>
            </a:br>
            <a:r>
              <a:rPr lang="en-US" sz="3600" dirty="0">
                <a:ea typeface="ＭＳ Ｐゴシック" pitchFamily="34" charset="-128"/>
              </a:rPr>
              <a:t>The Rotary Foundation (TRF)</a:t>
            </a:r>
            <a:br>
              <a:rPr lang="en-US" sz="3600" dirty="0">
                <a:ea typeface="ＭＳ Ｐゴシック" pitchFamily="34" charset="-128"/>
              </a:rPr>
            </a:br>
            <a:br>
              <a:rPr lang="en-US" sz="3600" dirty="0">
                <a:ea typeface="ＭＳ Ｐゴシック" pitchFamily="34" charset="-128"/>
              </a:rPr>
            </a:br>
            <a:r>
              <a:rPr lang="en-US" sz="3600" dirty="0">
                <a:ea typeface="ＭＳ Ｐゴシック" pitchFamily="34" charset="-128"/>
              </a:rPr>
              <a:t>MISSION</a:t>
            </a:r>
            <a:br>
              <a:rPr lang="en-US" dirty="0">
                <a:ea typeface="ＭＳ Ｐゴシック" pitchFamily="34" charset="-128"/>
              </a:rPr>
            </a:br>
            <a:endParaRPr lang="en-US" dirty="0">
              <a:ea typeface="ＭＳ Ｐゴシック" pitchFamily="34" charset="-128"/>
            </a:endParaRPr>
          </a:p>
        </p:txBody>
      </p:sp>
      <p:sp>
        <p:nvSpPr>
          <p:cNvPr id="5123" name="Slide Number Placeholder 3"/>
          <p:cNvSpPr>
            <a:spLocks noGrp="1"/>
          </p:cNvSpPr>
          <p:nvPr>
            <p:ph type="sldNum" sz="quarter" idx="11"/>
          </p:nvPr>
        </p:nvSpPr>
        <p:spPr>
          <a:noFill/>
        </p:spPr>
        <p:txBody>
          <a:bodyPr/>
          <a:lstStyle/>
          <a:p>
            <a:fld id="{A376BAE8-E6C5-4DCD-8567-A48BC1CB5149}" type="slidenum">
              <a:rPr lang="en-US" smtClean="0"/>
              <a:pPr/>
              <a:t>4</a:t>
            </a:fld>
            <a:endParaRPr lang="en-US" dirty="0"/>
          </a:p>
        </p:txBody>
      </p:sp>
      <p:sp>
        <p:nvSpPr>
          <p:cNvPr id="5124" name="Content Placeholder 5"/>
          <p:cNvSpPr>
            <a:spLocks noGrp="1"/>
          </p:cNvSpPr>
          <p:nvPr>
            <p:ph idx="1"/>
          </p:nvPr>
        </p:nvSpPr>
        <p:spPr>
          <a:xfrm>
            <a:off x="457200" y="2438400"/>
            <a:ext cx="8229600" cy="3048000"/>
          </a:xfrm>
        </p:spPr>
        <p:txBody>
          <a:bodyPr/>
          <a:lstStyle/>
          <a:p>
            <a:pPr>
              <a:buFontTx/>
              <a:buNone/>
            </a:pPr>
            <a:r>
              <a:rPr lang="en-US" dirty="0">
                <a:ea typeface="ＭＳ Ｐゴシック" pitchFamily="34" charset="-128"/>
              </a:rPr>
              <a:t>		</a:t>
            </a:r>
            <a:r>
              <a:rPr lang="en-US" dirty="0"/>
              <a:t>The Rotary Foundation helps Rotary members advance world understanding, goodwill, and peace by improving people’s health, providing quality education, improving the environment, and alleviating poverty.</a:t>
            </a:r>
            <a:endParaRPr lang="en-US"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defRPr/>
            </a:pPr>
            <a:r>
              <a:rPr lang="en-US" dirty="0">
                <a:ea typeface="ＭＳ Ｐゴシック" pitchFamily="34" charset="-128"/>
              </a:rPr>
              <a:t>RI’s Seven Areas of Focus</a:t>
            </a:r>
            <a:endParaRPr lang="en-US" dirty="0"/>
          </a:p>
        </p:txBody>
      </p:sp>
      <p:sp>
        <p:nvSpPr>
          <p:cNvPr id="7171" name="Content Placeholder 2"/>
          <p:cNvSpPr>
            <a:spLocks noGrp="1"/>
          </p:cNvSpPr>
          <p:nvPr>
            <p:ph idx="1"/>
          </p:nvPr>
        </p:nvSpPr>
        <p:spPr>
          <a:xfrm>
            <a:off x="457200" y="1371600"/>
            <a:ext cx="8229600" cy="4343400"/>
          </a:xfrm>
        </p:spPr>
        <p:txBody>
          <a:bodyPr/>
          <a:lstStyle/>
          <a:p>
            <a:pPr marL="336550" indent="-336550">
              <a:buNone/>
            </a:pPr>
            <a:r>
              <a:rPr lang="en-US" sz="2800" dirty="0">
                <a:ea typeface="ＭＳ Ｐゴシック" pitchFamily="34" charset="-128"/>
              </a:rPr>
              <a:t>District grants are </a:t>
            </a:r>
            <a:r>
              <a:rPr lang="en-US" sz="2800" u="sng" dirty="0">
                <a:ea typeface="ＭＳ Ｐゴシック" pitchFamily="34" charset="-128"/>
              </a:rPr>
              <a:t>not required </a:t>
            </a:r>
            <a:r>
              <a:rPr lang="en-US" sz="2800" dirty="0">
                <a:ea typeface="ＭＳ Ｐゴシック" pitchFamily="34" charset="-128"/>
              </a:rPr>
              <a:t>to align with these but are important to consider:</a:t>
            </a:r>
          </a:p>
          <a:p>
            <a:pPr marL="336550" indent="-336550">
              <a:buNone/>
            </a:pPr>
            <a:endParaRPr lang="en-US" sz="1100" dirty="0">
              <a:ea typeface="ＭＳ Ｐゴシック" pitchFamily="34" charset="-128"/>
            </a:endParaRPr>
          </a:p>
          <a:p>
            <a:pPr marL="736600" lvl="1" indent="-336550"/>
            <a:r>
              <a:rPr lang="en-US" sz="2400" dirty="0">
                <a:ea typeface="ＭＳ Ｐゴシック" pitchFamily="34" charset="-128"/>
              </a:rPr>
              <a:t>Basic Education and Literacy</a:t>
            </a:r>
          </a:p>
          <a:p>
            <a:pPr marL="736600" lvl="1" indent="-336550"/>
            <a:r>
              <a:rPr lang="en-US" sz="2400" dirty="0">
                <a:ea typeface="ＭＳ Ｐゴシック" pitchFamily="34" charset="-128"/>
              </a:rPr>
              <a:t>Disease Prevention and Treatment</a:t>
            </a:r>
          </a:p>
          <a:p>
            <a:pPr marL="736600" lvl="1" indent="-336550"/>
            <a:r>
              <a:rPr lang="en-US" sz="2400" dirty="0">
                <a:ea typeface="ＭＳ Ｐゴシック" pitchFamily="34" charset="-128"/>
              </a:rPr>
              <a:t>Economic and Community Development</a:t>
            </a:r>
          </a:p>
          <a:p>
            <a:pPr marL="736600" lvl="1" indent="-336550"/>
            <a:r>
              <a:rPr lang="en-US" sz="2400" dirty="0">
                <a:ea typeface="ＭＳ Ｐゴシック" pitchFamily="34" charset="-128"/>
              </a:rPr>
              <a:t>Maternal and Child Health</a:t>
            </a:r>
          </a:p>
          <a:p>
            <a:pPr marL="736600" lvl="1" indent="-336550"/>
            <a:r>
              <a:rPr lang="en-US" sz="2400" dirty="0">
                <a:ea typeface="ＭＳ Ｐゴシック" pitchFamily="34" charset="-128"/>
              </a:rPr>
              <a:t>Peace and Conflict Prevention/Resolution</a:t>
            </a:r>
          </a:p>
          <a:p>
            <a:pPr marL="736600" lvl="1" indent="-336550"/>
            <a:r>
              <a:rPr lang="en-US" sz="2400" dirty="0">
                <a:ea typeface="ＭＳ Ｐゴシック" pitchFamily="34" charset="-128"/>
              </a:rPr>
              <a:t>Supporting the Environment</a:t>
            </a:r>
          </a:p>
          <a:p>
            <a:pPr marL="736600" lvl="1" indent="-336550"/>
            <a:r>
              <a:rPr lang="en-US" sz="2400" dirty="0">
                <a:ea typeface="ＭＳ Ｐゴシック" pitchFamily="34" charset="-128"/>
              </a:rPr>
              <a:t>Water and Sanitation</a:t>
            </a:r>
          </a:p>
          <a:p>
            <a:pPr marL="336550" indent="-336550">
              <a:buNone/>
            </a:pPr>
            <a:endParaRPr lang="en-US" sz="1100" dirty="0">
              <a:ea typeface="ＭＳ Ｐゴシック" pitchFamily="34" charset="-128"/>
            </a:endParaRPr>
          </a:p>
        </p:txBody>
      </p:sp>
      <p:sp>
        <p:nvSpPr>
          <p:cNvPr id="7172" name="Slide Number Placeholder 3"/>
          <p:cNvSpPr>
            <a:spLocks noGrp="1"/>
          </p:cNvSpPr>
          <p:nvPr>
            <p:ph type="sldNum" sz="quarter" idx="11"/>
          </p:nvPr>
        </p:nvSpPr>
        <p:spPr>
          <a:noFill/>
        </p:spPr>
        <p:txBody>
          <a:bodyPr/>
          <a:lstStyle/>
          <a:p>
            <a:fld id="{8B6C956E-557D-48D6-BC74-E9223527E127}"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TRF Categories</a:t>
            </a:r>
          </a:p>
        </p:txBody>
      </p:sp>
      <p:sp>
        <p:nvSpPr>
          <p:cNvPr id="3" name="Content Placeholder 2"/>
          <p:cNvSpPr>
            <a:spLocks noGrp="1"/>
          </p:cNvSpPr>
          <p:nvPr>
            <p:ph idx="1"/>
          </p:nvPr>
        </p:nvSpPr>
        <p:spPr/>
        <p:txBody>
          <a:bodyPr/>
          <a:lstStyle/>
          <a:p>
            <a:r>
              <a:rPr lang="en-US" dirty="0"/>
              <a:t>Grants </a:t>
            </a:r>
            <a:r>
              <a:rPr lang="en-US" b="1" u="sng" dirty="0"/>
              <a:t>are required </a:t>
            </a:r>
            <a:r>
              <a:rPr lang="en-US" dirty="0"/>
              <a:t>to fit one of these:</a:t>
            </a:r>
          </a:p>
          <a:p>
            <a:pPr marL="912813"/>
            <a:r>
              <a:rPr lang="en-US" dirty="0"/>
              <a:t>Community Development</a:t>
            </a:r>
          </a:p>
          <a:p>
            <a:pPr marL="912813"/>
            <a:r>
              <a:rPr lang="en-US" dirty="0"/>
              <a:t>Education</a:t>
            </a:r>
          </a:p>
          <a:p>
            <a:pPr marL="912813"/>
            <a:r>
              <a:rPr lang="en-US" dirty="0"/>
              <a:t>Food/Agriculture</a:t>
            </a:r>
          </a:p>
          <a:p>
            <a:pPr marL="912813"/>
            <a:r>
              <a:rPr lang="en-US" dirty="0"/>
              <a:t>Health</a:t>
            </a:r>
          </a:p>
          <a:p>
            <a:pPr marL="912813"/>
            <a:r>
              <a:rPr lang="en-US" dirty="0"/>
              <a:t>Peace</a:t>
            </a:r>
          </a:p>
          <a:p>
            <a:pPr marL="912813"/>
            <a:r>
              <a:rPr lang="en-US" dirty="0"/>
              <a:t>Water</a:t>
            </a:r>
          </a:p>
        </p:txBody>
      </p:sp>
      <p:sp>
        <p:nvSpPr>
          <p:cNvPr id="4" name="Slide Number Placeholder 3"/>
          <p:cNvSpPr>
            <a:spLocks noGrp="1"/>
          </p:cNvSpPr>
          <p:nvPr>
            <p:ph type="sldNum" sz="quarter" idx="11"/>
          </p:nvPr>
        </p:nvSpPr>
        <p:spPr/>
        <p:txBody>
          <a:bodyPr/>
          <a:lstStyle/>
          <a:p>
            <a:pPr>
              <a:defRPr/>
            </a:pPr>
            <a:fld id="{3E441943-1E7F-47EE-9098-99140FF387B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1"/>
          </p:nvPr>
        </p:nvSpPr>
        <p:spPr>
          <a:noFill/>
        </p:spPr>
        <p:txBody>
          <a:bodyPr/>
          <a:lstStyle/>
          <a:p>
            <a:fld id="{45152804-B930-48E1-A1FE-E3FEB9FC659D}" type="slidenum">
              <a:rPr lang="en-US" smtClean="0"/>
              <a:pPr/>
              <a:t>7</a:t>
            </a:fld>
            <a:endParaRPr lang="en-US" dirty="0"/>
          </a:p>
        </p:txBody>
      </p:sp>
      <p:sp>
        <p:nvSpPr>
          <p:cNvPr id="83970" name="Rectangle 2"/>
          <p:cNvSpPr>
            <a:spLocks noGrp="1" noChangeArrowheads="1"/>
          </p:cNvSpPr>
          <p:nvPr>
            <p:ph type="title" idx="4294967295"/>
          </p:nvPr>
        </p:nvSpPr>
        <p:spPr>
          <a:xfrm>
            <a:off x="457200" y="304800"/>
            <a:ext cx="7772400" cy="1143000"/>
          </a:xfrm>
          <a:ln>
            <a:noFill/>
          </a:ln>
        </p:spPr>
        <p:txBody>
          <a:bodyPr/>
          <a:lstStyle/>
          <a:p>
            <a:pPr eaLnBrk="1" hangingPunct="1">
              <a:defRPr/>
            </a:pPr>
            <a:r>
              <a:rPr lang="en-US" dirty="0">
                <a:ea typeface="ＭＳ Ｐゴシック" pitchFamily="34" charset="-128"/>
              </a:rPr>
              <a:t>Successful Grant Projects</a:t>
            </a:r>
          </a:p>
        </p:txBody>
      </p:sp>
      <p:sp>
        <p:nvSpPr>
          <p:cNvPr id="39939" name="Rectangle 3"/>
          <p:cNvSpPr>
            <a:spLocks noGrp="1" noChangeArrowheads="1"/>
          </p:cNvSpPr>
          <p:nvPr>
            <p:ph type="body" idx="4294967295"/>
          </p:nvPr>
        </p:nvSpPr>
        <p:spPr>
          <a:xfrm>
            <a:off x="457200" y="1600200"/>
            <a:ext cx="8229600" cy="4221163"/>
          </a:xfrm>
        </p:spPr>
        <p:txBody>
          <a:bodyPr/>
          <a:lstStyle/>
          <a:p>
            <a:pPr eaLnBrk="1" hangingPunct="1">
              <a:defRPr/>
            </a:pPr>
            <a:r>
              <a:rPr lang="en-US" dirty="0"/>
              <a:t>Are sustainable</a:t>
            </a:r>
          </a:p>
          <a:p>
            <a:pPr eaLnBrk="1" hangingPunct="1">
              <a:defRPr/>
            </a:pPr>
            <a:r>
              <a:rPr lang="en-US" dirty="0"/>
              <a:t>Ensure proper stewardship of funds</a:t>
            </a:r>
          </a:p>
          <a:p>
            <a:pPr eaLnBrk="1" hangingPunct="1">
              <a:defRPr/>
            </a:pPr>
            <a:r>
              <a:rPr lang="en-US" dirty="0"/>
              <a:t>Have a solid implementation plan </a:t>
            </a:r>
          </a:p>
          <a:p>
            <a:pPr eaLnBrk="1" hangingPunct="1">
              <a:defRPr/>
            </a:pPr>
            <a:r>
              <a:rPr lang="en-US" dirty="0"/>
              <a:t>Meet real community needs</a:t>
            </a:r>
          </a:p>
          <a:p>
            <a:pPr eaLnBrk="1" hangingPunct="1">
              <a:defRPr/>
            </a:pPr>
            <a:r>
              <a:rPr lang="en-US" dirty="0"/>
              <a:t>Have frequent partner communications</a:t>
            </a:r>
          </a:p>
          <a:p>
            <a:pPr eaLnBrk="1" hangingPunct="1">
              <a:defRPr/>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1"/>
          </p:nvPr>
        </p:nvSpPr>
        <p:spPr>
          <a:noFill/>
        </p:spPr>
        <p:txBody>
          <a:bodyPr/>
          <a:lstStyle/>
          <a:p>
            <a:fld id="{A9CC7349-67EF-424E-AB39-2DBEAF20F64A}" type="slidenum">
              <a:rPr lang="en-US" smtClean="0"/>
              <a:pPr/>
              <a:t>8</a:t>
            </a:fld>
            <a:endParaRPr lang="en-US" dirty="0"/>
          </a:p>
        </p:txBody>
      </p:sp>
      <p:sp>
        <p:nvSpPr>
          <p:cNvPr id="70658" name="Rectangle 2"/>
          <p:cNvSpPr>
            <a:spLocks noGrp="1" noChangeArrowheads="1"/>
          </p:cNvSpPr>
          <p:nvPr>
            <p:ph type="title"/>
          </p:nvPr>
        </p:nvSpPr>
        <p:spPr>
          <a:xfrm>
            <a:off x="457200" y="274638"/>
            <a:ext cx="8229600" cy="944562"/>
          </a:xfrm>
          <a:ln>
            <a:noFill/>
          </a:ln>
        </p:spPr>
        <p:txBody>
          <a:bodyPr/>
          <a:lstStyle/>
          <a:p>
            <a:pPr>
              <a:defRPr/>
            </a:pPr>
            <a:r>
              <a:rPr lang="en-US" dirty="0">
                <a:ea typeface="ＭＳ Ｐゴシック" pitchFamily="34" charset="-128"/>
              </a:rPr>
              <a:t>Where to Find Ideas for Grants</a:t>
            </a:r>
          </a:p>
        </p:txBody>
      </p:sp>
      <p:sp>
        <p:nvSpPr>
          <p:cNvPr id="9220" name="Rectangle 3"/>
          <p:cNvSpPr>
            <a:spLocks noGrp="1" noChangeArrowheads="1"/>
          </p:cNvSpPr>
          <p:nvPr>
            <p:ph type="body" idx="1"/>
          </p:nvPr>
        </p:nvSpPr>
        <p:spPr>
          <a:xfrm>
            <a:off x="457200" y="1295401"/>
            <a:ext cx="8229600" cy="4267200"/>
          </a:xfrm>
        </p:spPr>
        <p:txBody>
          <a:bodyPr/>
          <a:lstStyle/>
          <a:p>
            <a:r>
              <a:rPr lang="en-US" sz="2800" dirty="0">
                <a:ea typeface="ＭＳ Ｐゴシック" pitchFamily="34" charset="-128"/>
              </a:rPr>
              <a:t>Ask your members</a:t>
            </a:r>
          </a:p>
          <a:p>
            <a:r>
              <a:rPr lang="en-US" sz="2800" dirty="0">
                <a:ea typeface="ＭＳ Ｐゴシック" pitchFamily="34" charset="-128"/>
              </a:rPr>
              <a:t>Contact other organizations with similar missions</a:t>
            </a:r>
          </a:p>
          <a:p>
            <a:r>
              <a:rPr lang="en-US" sz="2800" dirty="0">
                <a:ea typeface="ＭＳ Ｐゴシック" pitchFamily="34" charset="-128"/>
              </a:rPr>
              <a:t>Meet with community leaders, elected officials, school superintendents</a:t>
            </a:r>
          </a:p>
          <a:p>
            <a:r>
              <a:rPr lang="en-US" sz="2800" dirty="0">
                <a:ea typeface="ＭＳ Ｐゴシック" pitchFamily="34" charset="-128"/>
              </a:rPr>
              <a:t>Read local newspapers and newsletters</a:t>
            </a:r>
          </a:p>
          <a:p>
            <a:r>
              <a:rPr lang="en-US" sz="2800" dirty="0">
                <a:ea typeface="ＭＳ Ｐゴシック" pitchFamily="34" charset="-128"/>
              </a:rPr>
              <a:t>Study previous successful projects – see the Historical List of District 7170 grants on the District website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Terms and Conditions</a:t>
            </a:r>
          </a:p>
        </p:txBody>
      </p:sp>
      <p:sp>
        <p:nvSpPr>
          <p:cNvPr id="11267" name="Content Placeholder 2"/>
          <p:cNvSpPr>
            <a:spLocks noGrp="1"/>
          </p:cNvSpPr>
          <p:nvPr>
            <p:ph idx="1"/>
          </p:nvPr>
        </p:nvSpPr>
        <p:spPr>
          <a:xfrm>
            <a:off x="457200" y="1295400"/>
            <a:ext cx="8229600" cy="4267200"/>
          </a:xfrm>
        </p:spPr>
        <p:txBody>
          <a:bodyPr/>
          <a:lstStyle/>
          <a:p>
            <a:pPr>
              <a:buFontTx/>
              <a:buNone/>
            </a:pPr>
            <a:r>
              <a:rPr lang="en-US" dirty="0">
                <a:ea typeface="ＭＳ Ｐゴシック" pitchFamily="34" charset="-128"/>
              </a:rPr>
              <a:t>		The Rotary Foundation has a </a:t>
            </a:r>
            <a:r>
              <a:rPr lang="en-US" i="1" dirty="0">
                <a:ea typeface="ＭＳ Ｐゴシック" pitchFamily="34" charset="-128"/>
              </a:rPr>
              <a:t>Terms and Conditions </a:t>
            </a:r>
            <a:r>
              <a:rPr lang="en-US" dirty="0">
                <a:ea typeface="ＭＳ Ｐゴシック" pitchFamily="34" charset="-128"/>
              </a:rPr>
              <a:t>document on their website which includes a list of restrictions.</a:t>
            </a:r>
          </a:p>
          <a:p>
            <a:pPr algn="ctr">
              <a:buNone/>
            </a:pPr>
            <a:r>
              <a:rPr lang="en-US" sz="2400" u="sng" dirty="0">
                <a:hlinkClick r:id="rId3"/>
              </a:rPr>
              <a:t>https://www.rotary.org/myrotary/en/document/terms-and-conditions-rotary-foundation-district-grants-and-global-grants</a:t>
            </a:r>
            <a:endParaRPr lang="en-US" sz="2400" u="sng" dirty="0"/>
          </a:p>
          <a:p>
            <a:pPr>
              <a:buNone/>
            </a:pPr>
            <a:r>
              <a:rPr lang="en-US" dirty="0"/>
              <a:t>The most recent update is September 2022.</a:t>
            </a:r>
          </a:p>
          <a:p>
            <a:pPr>
              <a:buNone/>
            </a:pPr>
            <a:r>
              <a:rPr lang="en-US" dirty="0"/>
              <a:t> </a:t>
            </a:r>
            <a:r>
              <a:rPr lang="en-US" i="1" dirty="0"/>
              <a:t>(Hint: if the pdf fails to load, click on </a:t>
            </a:r>
            <a:r>
              <a:rPr lang="en-US" b="1" i="1" dirty="0"/>
              <a:t>Reload</a:t>
            </a:r>
            <a:r>
              <a:rPr lang="en-US" i="1" dirty="0"/>
              <a:t> to download the document.)</a:t>
            </a:r>
          </a:p>
          <a:p>
            <a:pPr algn="ctr">
              <a:buFontTx/>
              <a:buNone/>
            </a:pPr>
            <a:r>
              <a:rPr lang="en-US" dirty="0">
                <a:ea typeface="ＭＳ Ｐゴシック" pitchFamily="34" charset="-128"/>
              </a:rPr>
              <a:t> </a:t>
            </a:r>
          </a:p>
          <a:p>
            <a:pPr>
              <a:buFontTx/>
              <a:buNone/>
            </a:pPr>
            <a:endParaRPr lang="en-US" dirty="0">
              <a:ea typeface="ＭＳ Ｐゴシック" pitchFamily="34" charset="-128"/>
            </a:endParaRPr>
          </a:p>
          <a:p>
            <a:pPr>
              <a:buFontTx/>
              <a:buNone/>
            </a:pPr>
            <a:endParaRPr lang="en-US" dirty="0">
              <a:ea typeface="ＭＳ Ｐゴシック" pitchFamily="34" charset="-128"/>
            </a:endParaRPr>
          </a:p>
        </p:txBody>
      </p:sp>
      <p:sp>
        <p:nvSpPr>
          <p:cNvPr id="11268" name="Slide Number Placeholder 3"/>
          <p:cNvSpPr>
            <a:spLocks noGrp="1"/>
          </p:cNvSpPr>
          <p:nvPr>
            <p:ph type="sldNum" sz="quarter" idx="11"/>
          </p:nvPr>
        </p:nvSpPr>
        <p:spPr>
          <a:noFill/>
        </p:spPr>
        <p:txBody>
          <a:bodyPr/>
          <a:lstStyle/>
          <a:p>
            <a:fld id="{F294B123-A791-470F-9344-C86355E9A591}" type="slidenum">
              <a:rPr lang="en-US" smtClean="0"/>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195452AED9E149BA69B1B862B989B2" ma:contentTypeVersion="0" ma:contentTypeDescription="Create a new document." ma:contentTypeScope="" ma:versionID="95e81d3d50834ae57931cd9f1731588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39C69F-EDE2-42D8-A42D-6D733D8017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5E5423A-DDB0-4543-837C-3B7B7AEAC7FA}">
  <ds:schemaRefs>
    <ds:schemaRef ds:uri="http://purl.org/dc/term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s>
</ds:datastoreItem>
</file>

<file path=customXml/itemProps3.xml><?xml version="1.0" encoding="utf-8"?>
<ds:datastoreItem xmlns:ds="http://schemas.openxmlformats.org/officeDocument/2006/customXml" ds:itemID="{5BFAA240-DFAC-437A-B2BF-FF84830980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TotalTime>
  <Words>1585</Words>
  <Application>Microsoft Office PowerPoint</Application>
  <PresentationFormat>On-screen Show (4:3)</PresentationFormat>
  <Paragraphs>227</Paragraphs>
  <Slides>33</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Gill Sans</vt:lpstr>
      <vt:lpstr>Wingdings</vt:lpstr>
      <vt:lpstr>Default Design</vt:lpstr>
      <vt:lpstr>District 7170 2023-2024 District Grants Seminar  February 4, 2023  WELCOME!</vt:lpstr>
      <vt:lpstr> Reminder</vt:lpstr>
      <vt:lpstr>Purpose</vt:lpstr>
      <vt:lpstr> The Rotary Foundation (TRF)  MISSION </vt:lpstr>
      <vt:lpstr>RI’s Seven Areas of Focus</vt:lpstr>
      <vt:lpstr>TRF Categories</vt:lpstr>
      <vt:lpstr>Successful Grant Projects</vt:lpstr>
      <vt:lpstr>Where to Find Ideas for Grants</vt:lpstr>
      <vt:lpstr>Terms and Conditions</vt:lpstr>
      <vt:lpstr>District Grants Available</vt:lpstr>
      <vt:lpstr>Application Requirements</vt:lpstr>
      <vt:lpstr>Grant Application Forms</vt:lpstr>
      <vt:lpstr>Application Notes</vt:lpstr>
      <vt:lpstr>Application Notes, Cont’d</vt:lpstr>
      <vt:lpstr>Application Notes, Cont’d</vt:lpstr>
      <vt:lpstr>Memorandum of Understanding</vt:lpstr>
      <vt:lpstr>Scoring Rubric</vt:lpstr>
      <vt:lpstr>Mandatory Criteria</vt:lpstr>
      <vt:lpstr>Mandatory Criteria, cont’d</vt:lpstr>
      <vt:lpstr>Mandatory Criteria, cont’d</vt:lpstr>
      <vt:lpstr>Scoring Rubric</vt:lpstr>
      <vt:lpstr>Scoring Rubric, cont’d</vt:lpstr>
      <vt:lpstr>Scoring Rubric, cont’d</vt:lpstr>
      <vt:lpstr>Scoring Rubric, cont’d</vt:lpstr>
      <vt:lpstr>Scoring Rubric, cont’d</vt:lpstr>
      <vt:lpstr>Grant Project Reports</vt:lpstr>
      <vt:lpstr>Sales Tax</vt:lpstr>
      <vt:lpstr>TIMELINE</vt:lpstr>
      <vt:lpstr>TIMELINE CONT’D</vt:lpstr>
      <vt:lpstr>PowerPoint Presentation</vt:lpstr>
      <vt:lpstr>2023-24 District Grants Committee</vt:lpstr>
      <vt:lpstr>Foundation Videos</vt:lpstr>
      <vt:lpstr>PowerPoint Presentation</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Rotary Foundation Grant Management Seminar</dc:title>
  <dc:creator>KouameK</dc:creator>
  <cp:lastModifiedBy>Dr. Catrina McKissick Ruling</cp:lastModifiedBy>
  <cp:revision>586</cp:revision>
  <cp:lastPrinted>2023-02-02T01:16:22Z</cp:lastPrinted>
  <dcterms:created xsi:type="dcterms:W3CDTF">2009-07-09T16:00:40Z</dcterms:created>
  <dcterms:modified xsi:type="dcterms:W3CDTF">2023-02-04T01:07:58Z</dcterms:modified>
</cp:coreProperties>
</file>